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Poppi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2" roundtripDataSignature="AMtx7mh52mjOdIIwQLjXck6y/pQh5qRj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oppins-bold.fntdata"/><Relationship Id="rId6" Type="http://schemas.openxmlformats.org/officeDocument/2006/relationships/slide" Target="slides/slide1.xml"/><Relationship Id="rId18"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gefiph.fr/sites/default/files/medias/fichiers/2024-07/Agefiph-TDB-emploi-chomage-2023_2024-07.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70aa0149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3170aa01498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5ed5f0e31_2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g2d5ed5f0e31_2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5ed5f0e31_2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g2d5ed5f0e31_2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5ec82cbd9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solidFill>
                  <a:schemeClr val="dk1"/>
                </a:solidFill>
              </a:rPr>
              <a:t>Sur cette photo que voyez-vous ? Des jeunes qui posent avec leurs diplômes fièrement et tout sourires avec leurs diplômes. Ce sont des jeunes apprentis de l’EPMT qui prennent les transports tous les jours pour se rendre à leur CFA et chez leur employeur. Ils sont tous porteurs de handicap divers et comme ma fille sur la photo (devinez qui c’est); ce sont des jeunes qui prennent les transports tous les jours. Un défi d’autonomie pour eux et pour ma fille qui a 2 correspondances et 3 lignes différentes à prendre au quotidien surtout quand il y a des pertubations sur le réseau.</a:t>
            </a:r>
            <a:br>
              <a:rPr lang="en-US"/>
            </a:br>
            <a:r>
              <a:rPr lang="en-US"/>
              <a:t>Cérémonie de remise de diplômes à l’Ecole de Paris des Métiers de la Table (CFA (EPMT) en présence de la ministre en charge Des solidarités et du Handicap Mme Charlotte Parmentier-Lecoq</a:t>
            </a:r>
            <a:r>
              <a:rPr lang="en-US">
                <a:solidFill>
                  <a:schemeClr val="dk1"/>
                </a:solidFill>
              </a:rPr>
              <a:t>*source </a:t>
            </a:r>
            <a:r>
              <a:rPr lang="en-US" u="sng">
                <a:solidFill>
                  <a:schemeClr val="hlink"/>
                </a:solidFill>
                <a:hlinkClick r:id="rId2"/>
              </a:rPr>
              <a:t>Agefiph</a:t>
            </a:r>
            <a:r>
              <a:rPr lang="en-US">
                <a:solidFill>
                  <a:schemeClr val="dk1"/>
                </a:solidFill>
              </a:rPr>
              <a:t> - Observatoire de l’emploi et du handicap - Tableau de bord 2023</a:t>
            </a:r>
            <a:endParaRPr/>
          </a:p>
          <a:p>
            <a:pPr indent="0" lvl="0" marL="0" rtl="0" algn="l">
              <a:lnSpc>
                <a:spcPct val="100000"/>
              </a:lnSpc>
              <a:spcBef>
                <a:spcPts val="1200"/>
              </a:spcBef>
              <a:spcAft>
                <a:spcPts val="0"/>
              </a:spcAft>
              <a:buSzPts val="1100"/>
              <a:buNone/>
            </a:pPr>
            <a:r>
              <a:t/>
            </a:r>
            <a:endParaRPr/>
          </a:p>
        </p:txBody>
      </p:sp>
      <p:sp>
        <p:nvSpPr>
          <p:cNvPr id="124" name="Google Shape;124;g2d5ec82cbd9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Nous nous sommes appuyés sur les recommandations d’une experte du FALC elle-même déficiente visuelle et sur ma propre expérience utilisateur en tant que maman d’une jeune fille porteuse de handicap mental</a:t>
            </a:r>
            <a:endParaRPr/>
          </a:p>
        </p:txBody>
      </p:sp>
      <p:sp>
        <p:nvSpPr>
          <p:cNvPr id="156" name="Google Shape;15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638f2ec6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g31638f2ec60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5ec82cbd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Objectif : accompagner et rassurer le voyageur</a:t>
            </a:r>
            <a:endParaRPr/>
          </a:p>
          <a:p>
            <a:pPr indent="0" lvl="0" marL="0" rtl="0" algn="l">
              <a:lnSpc>
                <a:spcPct val="100000"/>
              </a:lnSpc>
              <a:spcBef>
                <a:spcPts val="0"/>
              </a:spcBef>
              <a:spcAft>
                <a:spcPts val="0"/>
              </a:spcAft>
              <a:buClr>
                <a:srgbClr val="000000"/>
              </a:buClr>
              <a:buSzPts val="1100"/>
              <a:buFont typeface="Arial"/>
              <a:buNone/>
            </a:pPr>
            <a:r>
              <a:rPr lang="en-US"/>
              <a:t>Répérer l’anomalie, alerter le voyageur, informer sur les itinéraires alternatifs, guider au cas par cas, suivant le choix d’assistance du voyageur</a:t>
            </a:r>
            <a:endParaRPr/>
          </a:p>
        </p:txBody>
      </p:sp>
      <p:sp>
        <p:nvSpPr>
          <p:cNvPr id="231" name="Google Shape;231;g2d5ec82cbd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ed5f0e31_2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Objectif : accompagner et rassurer le voyageur</a:t>
            </a:r>
            <a:endParaRPr/>
          </a:p>
          <a:p>
            <a:pPr indent="0" lvl="0" marL="0" rtl="0" algn="l">
              <a:lnSpc>
                <a:spcPct val="100000"/>
              </a:lnSpc>
              <a:spcBef>
                <a:spcPts val="0"/>
              </a:spcBef>
              <a:spcAft>
                <a:spcPts val="0"/>
              </a:spcAft>
              <a:buSzPts val="1100"/>
              <a:buNone/>
            </a:pPr>
            <a:r>
              <a:rPr lang="en-US"/>
              <a:t>Répérer l’anomalie, alerter le voyageur, informer sur les itinéraires alternatifs, guider au cas par cas, suivant le choix d’assistance du voyageur</a:t>
            </a:r>
            <a:endParaRPr/>
          </a:p>
        </p:txBody>
      </p:sp>
      <p:sp>
        <p:nvSpPr>
          <p:cNvPr id="273" name="Google Shape;273;g2d5ed5f0e31_2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638f2ec60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31638f2ec60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5ed5f0e31_2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La démo qu’on fait aujourd’hui s’appuie un LLM local et c’est un système avec un vrai potentiel car dans quelques années, on pourra le faire tourner sur mobile</a:t>
            </a:r>
            <a:endParaRPr/>
          </a:p>
        </p:txBody>
      </p:sp>
      <p:sp>
        <p:nvSpPr>
          <p:cNvPr id="341" name="Google Shape;341;g2d5ed5f0e31_2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1792288" y="612775"/>
            <a:ext cx="5486400" cy="4114800"/>
          </a:xfrm>
          <a:prstGeom prst="rect">
            <a:avLst/>
          </a:prstGeom>
          <a:noFill/>
          <a:ln>
            <a:noFill/>
          </a:ln>
        </p:spPr>
      </p:sp>
      <p:sp>
        <p:nvSpPr>
          <p:cNvPr id="64" name="Google Shape;64;p1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fr.wikipedia.org/wiki/Storytelling_(techniqu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https://github.com/idfm-ai-hackathon/accit/tree/main" TargetMode="External"/><Relationship Id="rId5" Type="http://schemas.openxmlformats.org/officeDocument/2006/relationships/hyperlink" Target="https://github.com/idfm-ai-hackathon/accit-api/tree/m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hyperlink" Target="https://www.agefiph.fr/sites/default/files/medias/fichiers/2024-07/Agefiph-TDB-emploi-chomage-2023_2024-07.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hyperlink" Target="http://drive.google.com/file/d/1BRWTlWcokcdKZMEYcSKvOWP7JBESp0_9/view"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grpSp>
        <p:nvGrpSpPr>
          <p:cNvPr id="84" name="Google Shape;84;p2"/>
          <p:cNvGrpSpPr/>
          <p:nvPr/>
        </p:nvGrpSpPr>
        <p:grpSpPr>
          <a:xfrm>
            <a:off x="-1585061" y="847874"/>
            <a:ext cx="8057749" cy="1362890"/>
            <a:chOff x="0" y="-47625"/>
            <a:chExt cx="2122206" cy="358951"/>
          </a:xfrm>
        </p:grpSpPr>
        <p:sp>
          <p:nvSpPr>
            <p:cNvPr id="85" name="Google Shape;85;p2"/>
            <p:cNvSpPr/>
            <p:nvPr/>
          </p:nvSpPr>
          <p:spPr>
            <a:xfrm>
              <a:off x="0" y="0"/>
              <a:ext cx="2122206" cy="311326"/>
            </a:xfrm>
            <a:custGeom>
              <a:rect b="b" l="l" r="r" t="t"/>
              <a:pathLst>
                <a:path extrusionOk="0" h="311326" w="2122206">
                  <a:moveTo>
                    <a:pt x="96080" y="0"/>
                  </a:moveTo>
                  <a:lnTo>
                    <a:pt x="2026125" y="0"/>
                  </a:lnTo>
                  <a:cubicBezTo>
                    <a:pt x="2079189" y="0"/>
                    <a:pt x="2122206" y="43017"/>
                    <a:pt x="2122206" y="96080"/>
                  </a:cubicBezTo>
                  <a:lnTo>
                    <a:pt x="2122206" y="215245"/>
                  </a:lnTo>
                  <a:cubicBezTo>
                    <a:pt x="2122206" y="268309"/>
                    <a:pt x="2079189" y="311326"/>
                    <a:pt x="2026125" y="311326"/>
                  </a:cubicBezTo>
                  <a:lnTo>
                    <a:pt x="96080" y="311326"/>
                  </a:lnTo>
                  <a:cubicBezTo>
                    <a:pt x="43017" y="311326"/>
                    <a:pt x="0" y="268309"/>
                    <a:pt x="0" y="215245"/>
                  </a:cubicBezTo>
                  <a:lnTo>
                    <a:pt x="0" y="96080"/>
                  </a:lnTo>
                  <a:cubicBezTo>
                    <a:pt x="0" y="43017"/>
                    <a:pt x="43017" y="0"/>
                    <a:pt x="9608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txBox="1"/>
            <p:nvPr/>
          </p:nvSpPr>
          <p:spPr>
            <a:xfrm>
              <a:off x="0" y="-47625"/>
              <a:ext cx="2122206" cy="3589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2"/>
          <p:cNvGrpSpPr/>
          <p:nvPr/>
        </p:nvGrpSpPr>
        <p:grpSpPr>
          <a:xfrm>
            <a:off x="6867132" y="847874"/>
            <a:ext cx="1182064" cy="1362890"/>
            <a:chOff x="0" y="-47625"/>
            <a:chExt cx="311326" cy="358951"/>
          </a:xfrm>
        </p:grpSpPr>
        <p:sp>
          <p:nvSpPr>
            <p:cNvPr id="88" name="Google Shape;88;p2"/>
            <p:cNvSpPr/>
            <p:nvPr/>
          </p:nvSpPr>
          <p:spPr>
            <a:xfrm>
              <a:off x="0" y="0"/>
              <a:ext cx="311326" cy="311326"/>
            </a:xfrm>
            <a:custGeom>
              <a:rect b="b" l="l" r="r" t="t"/>
              <a:pathLst>
                <a:path extrusionOk="0" h="311326" w="311326">
                  <a:moveTo>
                    <a:pt x="155663" y="0"/>
                  </a:moveTo>
                  <a:lnTo>
                    <a:pt x="155663" y="0"/>
                  </a:lnTo>
                  <a:cubicBezTo>
                    <a:pt x="196947" y="0"/>
                    <a:pt x="236541" y="16400"/>
                    <a:pt x="265733" y="45593"/>
                  </a:cubicBezTo>
                  <a:cubicBezTo>
                    <a:pt x="294925" y="74785"/>
                    <a:pt x="311326" y="114378"/>
                    <a:pt x="311326" y="155663"/>
                  </a:cubicBezTo>
                  <a:lnTo>
                    <a:pt x="311326" y="155663"/>
                  </a:lnTo>
                  <a:cubicBezTo>
                    <a:pt x="311326" y="241633"/>
                    <a:pt x="241633" y="311326"/>
                    <a:pt x="155663" y="311326"/>
                  </a:cubicBezTo>
                  <a:lnTo>
                    <a:pt x="155663" y="311326"/>
                  </a:lnTo>
                  <a:cubicBezTo>
                    <a:pt x="69693" y="311326"/>
                    <a:pt x="0" y="241633"/>
                    <a:pt x="0" y="155663"/>
                  </a:cubicBezTo>
                  <a:lnTo>
                    <a:pt x="0" y="155663"/>
                  </a:lnTo>
                  <a:cubicBezTo>
                    <a:pt x="0" y="69693"/>
                    <a:pt x="69693" y="0"/>
                    <a:pt x="155663"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txBox="1"/>
            <p:nvPr/>
          </p:nvSpPr>
          <p:spPr>
            <a:xfrm>
              <a:off x="0" y="-47625"/>
              <a:ext cx="311326" cy="3589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2"/>
          <p:cNvGrpSpPr/>
          <p:nvPr/>
        </p:nvGrpSpPr>
        <p:grpSpPr>
          <a:xfrm>
            <a:off x="9580335" y="-507963"/>
            <a:ext cx="8967515" cy="10967767"/>
            <a:chOff x="0" y="-47625"/>
            <a:chExt cx="2361799" cy="2888611"/>
          </a:xfrm>
        </p:grpSpPr>
        <p:sp>
          <p:nvSpPr>
            <p:cNvPr id="91" name="Google Shape;91;p2"/>
            <p:cNvSpPr/>
            <p:nvPr/>
          </p:nvSpPr>
          <p:spPr>
            <a:xfrm>
              <a:off x="0" y="0"/>
              <a:ext cx="2361799" cy="2840986"/>
            </a:xfrm>
            <a:custGeom>
              <a:rect b="b" l="l" r="r" t="t"/>
              <a:pathLst>
                <a:path extrusionOk="0" h="2840986" w="2361799">
                  <a:moveTo>
                    <a:pt x="0" y="0"/>
                  </a:moveTo>
                  <a:lnTo>
                    <a:pt x="2361799" y="0"/>
                  </a:lnTo>
                  <a:lnTo>
                    <a:pt x="2361799" y="2840986"/>
                  </a:lnTo>
                  <a:lnTo>
                    <a:pt x="0" y="2840986"/>
                  </a:lnTo>
                  <a:close/>
                </a:path>
              </a:pathLst>
            </a:custGeom>
            <a:solidFill>
              <a:srgbClr val="9B8FC5"/>
            </a:solidFill>
            <a:ln>
              <a:noFill/>
            </a:ln>
          </p:spPr>
        </p:sp>
        <p:sp>
          <p:nvSpPr>
            <p:cNvPr id="92" name="Google Shape;92;p2"/>
            <p:cNvSpPr txBox="1"/>
            <p:nvPr/>
          </p:nvSpPr>
          <p:spPr>
            <a:xfrm>
              <a:off x="0" y="-47625"/>
              <a:ext cx="2361799" cy="288861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2"/>
          <p:cNvGrpSpPr/>
          <p:nvPr/>
        </p:nvGrpSpPr>
        <p:grpSpPr>
          <a:xfrm>
            <a:off x="15116269" y="9589521"/>
            <a:ext cx="1943678" cy="1943678"/>
            <a:chOff x="0" y="0"/>
            <a:chExt cx="812800" cy="812800"/>
          </a:xfrm>
        </p:grpSpPr>
        <p:sp>
          <p:nvSpPr>
            <p:cNvPr id="94" name="Google Shape;94;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2"/>
          <p:cNvGrpSpPr/>
          <p:nvPr/>
        </p:nvGrpSpPr>
        <p:grpSpPr>
          <a:xfrm>
            <a:off x="16786255" y="9040801"/>
            <a:ext cx="548720" cy="548720"/>
            <a:chOff x="0" y="0"/>
            <a:chExt cx="812800" cy="812800"/>
          </a:xfrm>
        </p:grpSpPr>
        <p:sp>
          <p:nvSpPr>
            <p:cNvPr id="97" name="Google Shape;9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2"/>
          <p:cNvGrpSpPr/>
          <p:nvPr/>
        </p:nvGrpSpPr>
        <p:grpSpPr>
          <a:xfrm>
            <a:off x="13229404" y="-1135474"/>
            <a:ext cx="1943678" cy="1943678"/>
            <a:chOff x="0" y="0"/>
            <a:chExt cx="812800" cy="812800"/>
          </a:xfrm>
        </p:grpSpPr>
        <p:sp>
          <p:nvSpPr>
            <p:cNvPr id="100" name="Google Shape;10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2" name="Google Shape;102;p2"/>
          <p:cNvGrpSpPr/>
          <p:nvPr/>
        </p:nvGrpSpPr>
        <p:grpSpPr>
          <a:xfrm>
            <a:off x="12955044" y="667194"/>
            <a:ext cx="548720" cy="548720"/>
            <a:chOff x="0" y="0"/>
            <a:chExt cx="812800" cy="812800"/>
          </a:xfrm>
        </p:grpSpPr>
        <p:sp>
          <p:nvSpPr>
            <p:cNvPr id="103" name="Google Shape;10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2"/>
          <p:cNvSpPr/>
          <p:nvPr/>
        </p:nvSpPr>
        <p:spPr>
          <a:xfrm>
            <a:off x="8893950" y="7986751"/>
            <a:ext cx="2635599" cy="1858097"/>
          </a:xfrm>
          <a:custGeom>
            <a:rect b="b" l="l" r="r" t="t"/>
            <a:pathLst>
              <a:path extrusionOk="0" h="2984895" w="4233894">
                <a:moveTo>
                  <a:pt x="0" y="0"/>
                </a:moveTo>
                <a:lnTo>
                  <a:pt x="4233894" y="0"/>
                </a:lnTo>
                <a:lnTo>
                  <a:pt x="4233894" y="2984895"/>
                </a:lnTo>
                <a:lnTo>
                  <a:pt x="0" y="2984895"/>
                </a:lnTo>
                <a:lnTo>
                  <a:pt x="0" y="0"/>
                </a:lnTo>
                <a:close/>
              </a:path>
            </a:pathLst>
          </a:custGeom>
          <a:blipFill rotWithShape="1">
            <a:blip r:embed="rId3">
              <a:alphaModFix/>
            </a:blip>
            <a:stretch>
              <a:fillRect b="0" l="0" r="0" t="0"/>
            </a:stretch>
          </a:blipFill>
          <a:ln>
            <a:noFill/>
          </a:ln>
        </p:spPr>
      </p:sp>
      <p:grpSp>
        <p:nvGrpSpPr>
          <p:cNvPr id="106" name="Google Shape;106;p2"/>
          <p:cNvGrpSpPr/>
          <p:nvPr/>
        </p:nvGrpSpPr>
        <p:grpSpPr>
          <a:xfrm>
            <a:off x="10783926" y="3346000"/>
            <a:ext cx="6956578" cy="3961125"/>
            <a:chOff x="-18" y="-114293"/>
            <a:chExt cx="7105800" cy="5281500"/>
          </a:xfrm>
        </p:grpSpPr>
        <p:sp>
          <p:nvSpPr>
            <p:cNvPr id="107" name="Google Shape;107;p2"/>
            <p:cNvSpPr txBox="1"/>
            <p:nvPr/>
          </p:nvSpPr>
          <p:spPr>
            <a:xfrm>
              <a:off x="-18" y="-114293"/>
              <a:ext cx="7105800" cy="6600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Clr>
                  <a:srgbClr val="000000"/>
                </a:buClr>
                <a:buSzPts val="3216"/>
                <a:buFont typeface="Arial"/>
                <a:buNone/>
              </a:pPr>
              <a:r>
                <a:rPr b="1" i="0" lang="en-US" sz="3216" u="none" cap="none" strike="noStrike">
                  <a:solidFill>
                    <a:srgbClr val="FFFFFF"/>
                  </a:solidFill>
                  <a:latin typeface="Poppins"/>
                  <a:ea typeface="Poppins"/>
                  <a:cs typeface="Poppins"/>
                  <a:sym typeface="Poppins"/>
                </a:rPr>
                <a:t>Conseils pour un bon pitch</a:t>
              </a:r>
              <a:endParaRPr b="0" i="0" sz="1400" u="none" cap="none" strike="noStrike">
                <a:solidFill>
                  <a:srgbClr val="000000"/>
                </a:solidFill>
                <a:latin typeface="Poppins"/>
                <a:ea typeface="Poppins"/>
                <a:cs typeface="Poppins"/>
                <a:sym typeface="Poppins"/>
              </a:endParaRPr>
            </a:p>
          </p:txBody>
        </p:sp>
        <p:sp>
          <p:nvSpPr>
            <p:cNvPr id="108" name="Google Shape;108;p2"/>
            <p:cNvSpPr txBox="1"/>
            <p:nvPr/>
          </p:nvSpPr>
          <p:spPr>
            <a:xfrm>
              <a:off x="-18" y="836107"/>
              <a:ext cx="7105800" cy="4331100"/>
            </a:xfrm>
            <a:prstGeom prst="rect">
              <a:avLst/>
            </a:prstGeom>
            <a:noFill/>
            <a:ln>
              <a:noFill/>
            </a:ln>
          </p:spPr>
          <p:txBody>
            <a:bodyPr anchorCtr="0" anchor="t" bIns="0" lIns="0" spcFirstLastPara="1" rIns="0" wrap="square" tIns="0">
              <a:spAutoFit/>
            </a:bodyPr>
            <a:lstStyle/>
            <a:p>
              <a:pPr indent="-371157" lvl="0" marL="457200" marR="0" rtl="0" algn="l">
                <a:lnSpc>
                  <a:spcPct val="140000"/>
                </a:lnSpc>
                <a:spcBef>
                  <a:spcPts val="0"/>
                </a:spcBef>
                <a:spcAft>
                  <a:spcPts val="0"/>
                </a:spcAft>
                <a:buClr>
                  <a:srgbClr val="FFFFFF"/>
                </a:buClr>
                <a:buSzPts val="2245"/>
                <a:buFont typeface="Poppins"/>
                <a:buChar char="●"/>
              </a:pPr>
              <a:r>
                <a:rPr b="0" i="0" lang="en-US" sz="2245" u="none" cap="none" strike="noStrike">
                  <a:solidFill>
                    <a:srgbClr val="FFFFFF"/>
                  </a:solidFill>
                  <a:latin typeface="Poppins"/>
                  <a:ea typeface="Poppins"/>
                  <a:cs typeface="Poppins"/>
                  <a:sym typeface="Poppins"/>
                </a:rPr>
                <a:t>Avoir un problème clairement énoncer</a:t>
              </a:r>
              <a:endParaRPr b="0" i="0" sz="2245" u="none" cap="none" strike="noStrike">
                <a:solidFill>
                  <a:srgbClr val="FFFFFF"/>
                </a:solidFill>
                <a:latin typeface="Poppins"/>
                <a:ea typeface="Poppins"/>
                <a:cs typeface="Poppins"/>
                <a:sym typeface="Poppins"/>
              </a:endParaRPr>
            </a:p>
            <a:p>
              <a:pPr indent="-371157" lvl="0" marL="457200" marR="0" rtl="0" algn="l">
                <a:lnSpc>
                  <a:spcPct val="140000"/>
                </a:lnSpc>
                <a:spcBef>
                  <a:spcPts val="0"/>
                </a:spcBef>
                <a:spcAft>
                  <a:spcPts val="0"/>
                </a:spcAft>
                <a:buClr>
                  <a:srgbClr val="FFFFFF"/>
                </a:buClr>
                <a:buSzPts val="2245"/>
                <a:buFont typeface="Poppins"/>
                <a:buChar char="●"/>
              </a:pPr>
              <a:r>
                <a:rPr b="0" i="0" lang="en-US" sz="2245" u="none" cap="none" strike="noStrike">
                  <a:solidFill>
                    <a:srgbClr val="FFFFFF"/>
                  </a:solidFill>
                  <a:latin typeface="Poppins"/>
                  <a:ea typeface="Poppins"/>
                  <a:cs typeface="Poppins"/>
                  <a:sym typeface="Poppins"/>
                </a:rPr>
                <a:t>Une proposition énoncée simplement</a:t>
              </a:r>
              <a:endParaRPr b="0" i="0" sz="2245" u="none" cap="none" strike="noStrike">
                <a:solidFill>
                  <a:srgbClr val="FFFFFF"/>
                </a:solidFill>
                <a:latin typeface="Poppins"/>
                <a:ea typeface="Poppins"/>
                <a:cs typeface="Poppins"/>
                <a:sym typeface="Poppins"/>
              </a:endParaRPr>
            </a:p>
            <a:p>
              <a:pPr indent="-371157" lvl="0" marL="457200" marR="0" rtl="0" algn="l">
                <a:lnSpc>
                  <a:spcPct val="140000"/>
                </a:lnSpc>
                <a:spcBef>
                  <a:spcPts val="0"/>
                </a:spcBef>
                <a:spcAft>
                  <a:spcPts val="0"/>
                </a:spcAft>
                <a:buClr>
                  <a:srgbClr val="FFFFFF"/>
                </a:buClr>
                <a:buSzPts val="2245"/>
                <a:buFont typeface="Poppins"/>
                <a:buChar char="●"/>
              </a:pPr>
              <a:r>
                <a:rPr b="0" i="0" lang="en-US" sz="2245" u="none" cap="none" strike="noStrike">
                  <a:solidFill>
                    <a:srgbClr val="FFFFFF"/>
                  </a:solidFill>
                  <a:latin typeface="Poppins"/>
                  <a:ea typeface="Poppins"/>
                  <a:cs typeface="Poppins"/>
                  <a:sym typeface="Poppins"/>
                </a:rPr>
                <a:t>Un aperçu de la solution</a:t>
              </a:r>
              <a:endParaRPr b="0" i="0" sz="2245" u="none" cap="none" strike="noStrike">
                <a:solidFill>
                  <a:srgbClr val="FFFFFF"/>
                </a:solidFill>
                <a:latin typeface="Poppins"/>
                <a:ea typeface="Poppins"/>
                <a:cs typeface="Poppins"/>
                <a:sym typeface="Poppins"/>
              </a:endParaRPr>
            </a:p>
            <a:p>
              <a:pPr indent="-371157" lvl="0" marL="457200" marR="0" rtl="0" algn="l">
                <a:lnSpc>
                  <a:spcPct val="140000"/>
                </a:lnSpc>
                <a:spcBef>
                  <a:spcPts val="0"/>
                </a:spcBef>
                <a:spcAft>
                  <a:spcPts val="0"/>
                </a:spcAft>
                <a:buClr>
                  <a:srgbClr val="FFFFFF"/>
                </a:buClr>
                <a:buSzPts val="2245"/>
                <a:buFont typeface="Poppins"/>
                <a:buChar char="●"/>
              </a:pPr>
              <a:r>
                <a:rPr b="0" i="0" lang="en-US" sz="2245" u="none" cap="none" strike="noStrike">
                  <a:solidFill>
                    <a:srgbClr val="FFFFFF"/>
                  </a:solidFill>
                  <a:latin typeface="Poppins"/>
                  <a:ea typeface="Poppins"/>
                  <a:cs typeface="Poppins"/>
                  <a:sym typeface="Poppins"/>
                </a:rPr>
                <a:t>Mentionner les problèmes surmontés (pensez au </a:t>
              </a:r>
              <a:r>
                <a:rPr b="0" i="0" lang="en-US" sz="2245" u="sng" cap="none" strike="noStrike">
                  <a:solidFill>
                    <a:schemeClr val="hlink"/>
                  </a:solidFill>
                  <a:latin typeface="Poppins"/>
                  <a:ea typeface="Poppins"/>
                  <a:cs typeface="Poppins"/>
                  <a:sym typeface="Poppins"/>
                  <a:hlinkClick r:id="rId4"/>
                </a:rPr>
                <a:t>storytelling </a:t>
              </a:r>
              <a:r>
                <a:rPr b="0" i="0" lang="en-US" sz="2245" u="none" cap="none" strike="noStrike">
                  <a:solidFill>
                    <a:srgbClr val="FFFFFF"/>
                  </a:solidFill>
                  <a:latin typeface="Poppins"/>
                  <a:ea typeface="Poppins"/>
                  <a:cs typeface="Poppins"/>
                  <a:sym typeface="Poppins"/>
                </a:rPr>
                <a:t>!)</a:t>
              </a:r>
              <a:endParaRPr b="0" i="0" sz="2245" u="none" cap="none" strike="noStrike">
                <a:solidFill>
                  <a:srgbClr val="FFFFFF"/>
                </a:solidFill>
                <a:latin typeface="Poppins"/>
                <a:ea typeface="Poppins"/>
                <a:cs typeface="Poppins"/>
                <a:sym typeface="Poppins"/>
              </a:endParaRPr>
            </a:p>
            <a:p>
              <a:pPr indent="-371157" lvl="0" marL="457200" marR="0" rtl="0" algn="l">
                <a:lnSpc>
                  <a:spcPct val="140000"/>
                </a:lnSpc>
                <a:spcBef>
                  <a:spcPts val="0"/>
                </a:spcBef>
                <a:spcAft>
                  <a:spcPts val="0"/>
                </a:spcAft>
                <a:buClr>
                  <a:srgbClr val="FFFFFF"/>
                </a:buClr>
                <a:buSzPts val="2245"/>
                <a:buFont typeface="Poppins"/>
                <a:buChar char="●"/>
              </a:pPr>
              <a:r>
                <a:rPr b="0" i="0" lang="en-US" sz="2245" u="none" cap="none" strike="noStrike">
                  <a:solidFill>
                    <a:srgbClr val="FFFFFF"/>
                  </a:solidFill>
                  <a:latin typeface="Poppins"/>
                  <a:ea typeface="Poppins"/>
                  <a:cs typeface="Poppins"/>
                  <a:sym typeface="Poppins"/>
                </a:rPr>
                <a:t>Un plan d’action pour se projeter dans la suite et attirer l’oeil du jury</a:t>
              </a:r>
              <a:endParaRPr b="0" i="0" sz="2245" u="none" cap="none" strike="noStrike">
                <a:solidFill>
                  <a:srgbClr val="FFFFFF"/>
                </a:solidFill>
                <a:latin typeface="Poppins"/>
                <a:ea typeface="Poppins"/>
                <a:cs typeface="Poppins"/>
                <a:sym typeface="Poppins"/>
              </a:endParaRPr>
            </a:p>
          </p:txBody>
        </p:sp>
      </p:grpSp>
      <p:sp>
        <p:nvSpPr>
          <p:cNvPr id="109" name="Google Shape;109;p2"/>
          <p:cNvSpPr txBox="1"/>
          <p:nvPr/>
        </p:nvSpPr>
        <p:spPr>
          <a:xfrm>
            <a:off x="728825" y="2780750"/>
            <a:ext cx="7833600" cy="8690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chemeClr val="dk1"/>
              </a:buClr>
              <a:buSzPts val="1100"/>
              <a:buFont typeface="Arial"/>
              <a:buNone/>
            </a:pPr>
            <a:r>
              <a:rPr b="1" i="0" lang="en-US" sz="2245" u="none" cap="none" strike="noStrike">
                <a:solidFill>
                  <a:srgbClr val="101010"/>
                </a:solidFill>
                <a:latin typeface="Poppins"/>
                <a:ea typeface="Poppins"/>
                <a:cs typeface="Poppins"/>
                <a:sym typeface="Poppins"/>
              </a:rPr>
              <a:t>Objectifs</a:t>
            </a:r>
            <a:endParaRPr b="1"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US" sz="2245" u="none" cap="none" strike="noStrike">
                <a:solidFill>
                  <a:srgbClr val="101010"/>
                </a:solidFill>
                <a:latin typeface="Poppins"/>
                <a:ea typeface="Poppins"/>
                <a:cs typeface="Poppins"/>
                <a:sym typeface="Poppins"/>
              </a:rPr>
              <a:t>Convaincre le jury que votre solution :</a:t>
            </a:r>
            <a:endParaRPr b="0" i="0" sz="2245" u="none" cap="none" strike="noStrike">
              <a:solidFill>
                <a:srgbClr val="101010"/>
              </a:solidFill>
              <a:latin typeface="Poppins"/>
              <a:ea typeface="Poppins"/>
              <a:cs typeface="Poppins"/>
              <a:sym typeface="Poppins"/>
            </a:endParaRPr>
          </a:p>
          <a:p>
            <a:pPr indent="-371157" lvl="0" marL="457200" marR="0" rtl="0" algn="l">
              <a:lnSpc>
                <a:spcPct val="115000"/>
              </a:lnSpc>
              <a:spcBef>
                <a:spcPts val="0"/>
              </a:spcBef>
              <a:spcAft>
                <a:spcPts val="0"/>
              </a:spcAft>
              <a:buClr>
                <a:srgbClr val="101010"/>
              </a:buClr>
              <a:buSzPts val="2245"/>
              <a:buFont typeface="Poppins"/>
              <a:buChar char="●"/>
            </a:pPr>
            <a:r>
              <a:rPr b="0" i="0" lang="en-US" sz="2245" u="none" cap="none" strike="noStrike">
                <a:solidFill>
                  <a:srgbClr val="101010"/>
                </a:solidFill>
                <a:latin typeface="Poppins"/>
                <a:ea typeface="Poppins"/>
                <a:cs typeface="Poppins"/>
                <a:sym typeface="Poppins"/>
              </a:rPr>
              <a:t>répond à un problème (qui provient de votre défi)</a:t>
            </a:r>
            <a:endParaRPr b="0" i="0" sz="2245" u="none" cap="none" strike="noStrike">
              <a:solidFill>
                <a:srgbClr val="101010"/>
              </a:solidFill>
              <a:latin typeface="Poppins"/>
              <a:ea typeface="Poppins"/>
              <a:cs typeface="Poppins"/>
              <a:sym typeface="Poppins"/>
            </a:endParaRPr>
          </a:p>
          <a:p>
            <a:pPr indent="-371157" lvl="0" marL="457200" marR="0" rtl="0" algn="l">
              <a:lnSpc>
                <a:spcPct val="115000"/>
              </a:lnSpc>
              <a:spcBef>
                <a:spcPts val="0"/>
              </a:spcBef>
              <a:spcAft>
                <a:spcPts val="0"/>
              </a:spcAft>
              <a:buClr>
                <a:srgbClr val="101010"/>
              </a:buClr>
              <a:buSzPts val="2245"/>
              <a:buFont typeface="Poppins"/>
              <a:buChar char="●"/>
            </a:pPr>
            <a:r>
              <a:rPr b="0" i="0" lang="en-US" sz="2245" u="none" cap="none" strike="noStrike">
                <a:solidFill>
                  <a:srgbClr val="101010"/>
                </a:solidFill>
                <a:latin typeface="Poppins"/>
                <a:ea typeface="Poppins"/>
                <a:cs typeface="Poppins"/>
                <a:sym typeface="Poppins"/>
              </a:rPr>
              <a:t>est techniquement satisfaisante et / ou enthousiasmante</a:t>
            </a:r>
            <a:endParaRPr b="0" i="0" sz="2245" u="none" cap="none" strike="noStrike">
              <a:solidFill>
                <a:srgbClr val="101010"/>
              </a:solidFill>
              <a:latin typeface="Poppins"/>
              <a:ea typeface="Poppins"/>
              <a:cs typeface="Poppins"/>
              <a:sym typeface="Poppins"/>
            </a:endParaRPr>
          </a:p>
          <a:p>
            <a:pPr indent="-371157" lvl="0" marL="457200" marR="0" rtl="0" algn="l">
              <a:lnSpc>
                <a:spcPct val="115000"/>
              </a:lnSpc>
              <a:spcBef>
                <a:spcPts val="0"/>
              </a:spcBef>
              <a:spcAft>
                <a:spcPts val="0"/>
              </a:spcAft>
              <a:buClr>
                <a:srgbClr val="101010"/>
              </a:buClr>
              <a:buSzPts val="2245"/>
              <a:buFont typeface="Poppins"/>
              <a:buChar char="●"/>
            </a:pPr>
            <a:r>
              <a:rPr b="0" i="0" lang="en-US" sz="2245" u="none" cap="none" strike="noStrike">
                <a:solidFill>
                  <a:srgbClr val="101010"/>
                </a:solidFill>
                <a:latin typeface="Poppins"/>
                <a:ea typeface="Poppins"/>
                <a:cs typeface="Poppins"/>
                <a:sym typeface="Poppins"/>
              </a:rPr>
              <a:t>est prête pour les prochaines étapes : pitcher votre projet, c’est vous projeter dans sa future mise en œuvre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US" sz="2245" u="none" cap="none" strike="noStrike">
                <a:solidFill>
                  <a:srgbClr val="101010"/>
                </a:solidFill>
                <a:latin typeface="Poppins"/>
                <a:ea typeface="Poppins"/>
                <a:cs typeface="Poppins"/>
                <a:sym typeface="Poppins"/>
              </a:rPr>
              <a:t>… le tout en 4 minutes chrono</a:t>
            </a:r>
            <a:r>
              <a:rPr b="0" i="0" lang="en-US" sz="2245" u="none" cap="none" strike="noStrike">
                <a:solidFill>
                  <a:srgbClr val="101010"/>
                </a:solidFill>
                <a:latin typeface="Poppins"/>
                <a:ea typeface="Poppins"/>
                <a:cs typeface="Poppins"/>
                <a:sym typeface="Poppins"/>
              </a:rPr>
              <a:t>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0" i="0" lang="en-US" sz="2245" u="none" cap="none" strike="noStrike">
                <a:solidFill>
                  <a:srgbClr val="101010"/>
                </a:solidFill>
                <a:latin typeface="Poppins"/>
                <a:ea typeface="Poppins"/>
                <a:cs typeface="Poppins"/>
                <a:sym typeface="Poppins"/>
              </a:rPr>
              <a:t>Pour cela, on a préparé des diapositives types que vous pouvez utiliser </a:t>
            </a:r>
            <a:r>
              <a:rPr b="0" i="1" lang="en-US" sz="2245" u="none" cap="none" strike="noStrike">
                <a:solidFill>
                  <a:srgbClr val="101010"/>
                </a:solidFill>
                <a:latin typeface="Poppins"/>
                <a:ea typeface="Poppins"/>
                <a:cs typeface="Poppins"/>
                <a:sym typeface="Poppins"/>
              </a:rPr>
              <a:t>(les titres et zones de textes sont à remplacer avec votre contenu)</a:t>
            </a:r>
            <a:r>
              <a:rPr b="0" i="0" lang="en-US" sz="2245" u="none" cap="none" strike="noStrike">
                <a:solidFill>
                  <a:srgbClr val="101010"/>
                </a:solidFill>
                <a:latin typeface="Poppins"/>
                <a:ea typeface="Poppins"/>
                <a:cs typeface="Poppins"/>
                <a:sym typeface="Poppins"/>
              </a:rPr>
              <a:t>. Utilisez votre ReadMe pour les compléter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b="1" i="0" lang="en-US" sz="2245" u="none" cap="none" strike="noStrike">
                <a:solidFill>
                  <a:srgbClr val="101010"/>
                </a:solidFill>
                <a:latin typeface="Poppins"/>
                <a:ea typeface="Poppins"/>
                <a:cs typeface="Poppins"/>
                <a:sym typeface="Poppins"/>
              </a:rPr>
              <a:t>Attention ! + de diapositive = + temps</a:t>
            </a:r>
            <a:r>
              <a:rPr b="0" i="0" lang="en-US" sz="2245" u="none" cap="none" strike="noStrike">
                <a:solidFill>
                  <a:srgbClr val="101010"/>
                </a:solidFill>
                <a:latin typeface="Poppins"/>
                <a:ea typeface="Poppins"/>
                <a:cs typeface="Poppins"/>
                <a:sym typeface="Poppins"/>
              </a:rPr>
              <a:t> (4 diapositives = 1 minute de temps de parole par diapositive).</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2245" u="none" cap="none" strike="noStrike">
              <a:solidFill>
                <a:srgbClr val="101010"/>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245"/>
              <a:buFont typeface="Arial"/>
              <a:buNone/>
            </a:pPr>
            <a:r>
              <a:t/>
            </a:r>
            <a:endParaRPr b="0" i="0" sz="2245" u="none" cap="none" strike="noStrike">
              <a:solidFill>
                <a:srgbClr val="101010"/>
              </a:solidFill>
              <a:latin typeface="Poppins"/>
              <a:ea typeface="Poppins"/>
              <a:cs typeface="Poppins"/>
              <a:sym typeface="Poppins"/>
            </a:endParaRPr>
          </a:p>
        </p:txBody>
      </p:sp>
      <p:sp>
        <p:nvSpPr>
          <p:cNvPr id="110" name="Google Shape;110;p2"/>
          <p:cNvSpPr txBox="1"/>
          <p:nvPr/>
        </p:nvSpPr>
        <p:spPr>
          <a:xfrm>
            <a:off x="255350" y="996850"/>
            <a:ext cx="5680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Les consignes</a:t>
            </a:r>
            <a:endParaRPr b="0" i="0" sz="1400" u="none" cap="none" strike="noStrike">
              <a:solidFill>
                <a:srgbClr val="000000"/>
              </a:solidFill>
              <a:latin typeface="Poppins"/>
              <a:ea typeface="Poppins"/>
              <a:cs typeface="Poppins"/>
              <a:sym typeface="Poppins"/>
            </a:endParaRPr>
          </a:p>
        </p:txBody>
      </p:sp>
      <p:sp>
        <p:nvSpPr>
          <p:cNvPr id="111" name="Google Shape;111;p2"/>
          <p:cNvSpPr/>
          <p:nvPr/>
        </p:nvSpPr>
        <p:spPr>
          <a:xfrm>
            <a:off x="11980750" y="667200"/>
            <a:ext cx="4303800" cy="1858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Diapositive à masquer / supprimer avant le pitch</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pSp>
        <p:nvGrpSpPr>
          <p:cNvPr id="376" name="Google Shape;376;g3170aa01498_0_171"/>
          <p:cNvGrpSpPr/>
          <p:nvPr/>
        </p:nvGrpSpPr>
        <p:grpSpPr>
          <a:xfrm>
            <a:off x="2070899" y="1353070"/>
            <a:ext cx="14446943" cy="1363467"/>
            <a:chOff x="0" y="-47625"/>
            <a:chExt cx="3804931" cy="359100"/>
          </a:xfrm>
        </p:grpSpPr>
        <p:sp>
          <p:nvSpPr>
            <p:cNvPr id="377" name="Google Shape;377;g3170aa01498_0_171"/>
            <p:cNvSpPr/>
            <p:nvPr/>
          </p:nvSpPr>
          <p:spPr>
            <a:xfrm>
              <a:off x="0" y="0"/>
              <a:ext cx="3804931" cy="311326"/>
            </a:xfrm>
            <a:custGeom>
              <a:rect b="b" l="l" r="r" t="t"/>
              <a:pathLst>
                <a:path extrusionOk="0" h="311326" w="3804931">
                  <a:moveTo>
                    <a:pt x="53589" y="0"/>
                  </a:moveTo>
                  <a:lnTo>
                    <a:pt x="3751342" y="0"/>
                  </a:lnTo>
                  <a:cubicBezTo>
                    <a:pt x="3765555" y="0"/>
                    <a:pt x="3779185" y="5646"/>
                    <a:pt x="3789235" y="15696"/>
                  </a:cubicBezTo>
                  <a:cubicBezTo>
                    <a:pt x="3799285" y="25746"/>
                    <a:pt x="3804931" y="39376"/>
                    <a:pt x="3804931" y="53589"/>
                  </a:cubicBezTo>
                  <a:lnTo>
                    <a:pt x="3804931" y="257737"/>
                  </a:lnTo>
                  <a:cubicBezTo>
                    <a:pt x="3804931" y="271949"/>
                    <a:pt x="3799285" y="285580"/>
                    <a:pt x="3789235" y="295630"/>
                  </a:cubicBezTo>
                  <a:cubicBezTo>
                    <a:pt x="3779185" y="305680"/>
                    <a:pt x="3765555" y="311326"/>
                    <a:pt x="3751342" y="311326"/>
                  </a:cubicBezTo>
                  <a:lnTo>
                    <a:pt x="53589" y="311326"/>
                  </a:lnTo>
                  <a:cubicBezTo>
                    <a:pt x="39376" y="311326"/>
                    <a:pt x="25746" y="305680"/>
                    <a:pt x="15696" y="295630"/>
                  </a:cubicBezTo>
                  <a:cubicBezTo>
                    <a:pt x="5646" y="285580"/>
                    <a:pt x="0" y="271949"/>
                    <a:pt x="0" y="257737"/>
                  </a:cubicBezTo>
                  <a:lnTo>
                    <a:pt x="0" y="53589"/>
                  </a:lnTo>
                  <a:cubicBezTo>
                    <a:pt x="0" y="39376"/>
                    <a:pt x="5646" y="25746"/>
                    <a:pt x="15696" y="15696"/>
                  </a:cubicBezTo>
                  <a:cubicBezTo>
                    <a:pt x="25746" y="5646"/>
                    <a:pt x="39376" y="0"/>
                    <a:pt x="53589" y="0"/>
                  </a:cubicBezTo>
                  <a:close/>
                </a:path>
              </a:pathLst>
            </a:custGeom>
            <a:solidFill>
              <a:srgbClr val="4F35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3170aa01498_0_171"/>
            <p:cNvSpPr txBox="1"/>
            <p:nvPr/>
          </p:nvSpPr>
          <p:spPr>
            <a:xfrm>
              <a:off x="0" y="-47625"/>
              <a:ext cx="38049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9" name="Google Shape;379;g3170aa01498_0_171"/>
          <p:cNvSpPr txBox="1"/>
          <p:nvPr/>
        </p:nvSpPr>
        <p:spPr>
          <a:xfrm>
            <a:off x="2901025" y="1651388"/>
            <a:ext cx="13605000" cy="246990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Clr>
                <a:srgbClr val="000000"/>
              </a:buClr>
              <a:buSzPts val="5966"/>
              <a:buFont typeface="Arial"/>
              <a:buNone/>
            </a:pPr>
            <a:r>
              <a:rPr b="1" lang="en-US" sz="7200">
                <a:solidFill>
                  <a:srgbClr val="FFFFFF"/>
                </a:solidFill>
                <a:latin typeface="Poppins"/>
                <a:ea typeface="Poppins"/>
                <a:cs typeface="Poppins"/>
                <a:sym typeface="Poppins"/>
              </a:rPr>
              <a:t>MERCI !</a:t>
            </a:r>
            <a:endParaRPr b="1" sz="7200">
              <a:solidFill>
                <a:srgbClr val="FFFFFF"/>
              </a:solidFill>
              <a:latin typeface="Poppins"/>
              <a:ea typeface="Poppins"/>
              <a:cs typeface="Poppins"/>
              <a:sym typeface="Poppins"/>
            </a:endParaRPr>
          </a:p>
          <a:p>
            <a:pPr indent="0" lvl="0" marL="0" marR="0" rtl="0" algn="l">
              <a:lnSpc>
                <a:spcPct val="139993"/>
              </a:lnSpc>
              <a:spcBef>
                <a:spcPts val="0"/>
              </a:spcBef>
              <a:spcAft>
                <a:spcPts val="0"/>
              </a:spcAft>
              <a:buClr>
                <a:srgbClr val="000000"/>
              </a:buClr>
              <a:buSzPts val="5966"/>
              <a:buFont typeface="Arial"/>
              <a:buNone/>
            </a:pPr>
            <a:r>
              <a:t/>
            </a:r>
            <a:endParaRPr b="1" sz="5966">
              <a:solidFill>
                <a:srgbClr val="FFFFFF"/>
              </a:solidFill>
              <a:latin typeface="Poppins"/>
              <a:ea typeface="Poppins"/>
              <a:cs typeface="Poppins"/>
              <a:sym typeface="Poppins"/>
            </a:endParaRPr>
          </a:p>
        </p:txBody>
      </p:sp>
      <p:pic>
        <p:nvPicPr>
          <p:cNvPr id="380" name="Google Shape;380;g3170aa01498_0_171"/>
          <p:cNvPicPr preferRelativeResize="0"/>
          <p:nvPr/>
        </p:nvPicPr>
        <p:blipFill>
          <a:blip r:embed="rId3">
            <a:alphaModFix/>
          </a:blip>
          <a:stretch>
            <a:fillRect/>
          </a:stretch>
        </p:blipFill>
        <p:spPr>
          <a:xfrm>
            <a:off x="4475038" y="2892550"/>
            <a:ext cx="9337917" cy="70034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grpSp>
        <p:nvGrpSpPr>
          <p:cNvPr id="385" name="Google Shape;385;g2d5ed5f0e31_2_401"/>
          <p:cNvGrpSpPr/>
          <p:nvPr/>
        </p:nvGrpSpPr>
        <p:grpSpPr>
          <a:xfrm>
            <a:off x="-1585061" y="847873"/>
            <a:ext cx="6527179" cy="1363467"/>
            <a:chOff x="0" y="-47625"/>
            <a:chExt cx="1719081" cy="359100"/>
          </a:xfrm>
        </p:grpSpPr>
        <p:sp>
          <p:nvSpPr>
            <p:cNvPr id="386" name="Google Shape;386;g2d5ed5f0e31_2_401"/>
            <p:cNvSpPr/>
            <p:nvPr/>
          </p:nvSpPr>
          <p:spPr>
            <a:xfrm>
              <a:off x="0" y="0"/>
              <a:ext cx="1719081" cy="311326"/>
            </a:xfrm>
            <a:custGeom>
              <a:rect b="b" l="l" r="r" t="t"/>
              <a:pathLst>
                <a:path extrusionOk="0" h="311326" w="1719081">
                  <a:moveTo>
                    <a:pt x="118611" y="0"/>
                  </a:moveTo>
                  <a:lnTo>
                    <a:pt x="1600469" y="0"/>
                  </a:lnTo>
                  <a:cubicBezTo>
                    <a:pt x="1631927" y="0"/>
                    <a:pt x="1662096" y="12497"/>
                    <a:pt x="1684340" y="34740"/>
                  </a:cubicBezTo>
                  <a:cubicBezTo>
                    <a:pt x="1706584" y="56984"/>
                    <a:pt x="1719081" y="87154"/>
                    <a:pt x="1719081" y="118611"/>
                  </a:cubicBezTo>
                  <a:lnTo>
                    <a:pt x="1719081" y="192714"/>
                  </a:lnTo>
                  <a:cubicBezTo>
                    <a:pt x="1719081" y="224172"/>
                    <a:pt x="1706584" y="254341"/>
                    <a:pt x="1684340" y="276585"/>
                  </a:cubicBezTo>
                  <a:cubicBezTo>
                    <a:pt x="1662096" y="298829"/>
                    <a:pt x="1631927" y="311326"/>
                    <a:pt x="1600469" y="311326"/>
                  </a:cubicBezTo>
                  <a:lnTo>
                    <a:pt x="118611" y="311326"/>
                  </a:lnTo>
                  <a:cubicBezTo>
                    <a:pt x="87154" y="311326"/>
                    <a:pt x="56984" y="298829"/>
                    <a:pt x="34740" y="276585"/>
                  </a:cubicBezTo>
                  <a:cubicBezTo>
                    <a:pt x="12497" y="254341"/>
                    <a:pt x="0" y="224172"/>
                    <a:pt x="0" y="192714"/>
                  </a:cubicBezTo>
                  <a:lnTo>
                    <a:pt x="0" y="118611"/>
                  </a:lnTo>
                  <a:cubicBezTo>
                    <a:pt x="0" y="87154"/>
                    <a:pt x="12497" y="56984"/>
                    <a:pt x="34740" y="34740"/>
                  </a:cubicBezTo>
                  <a:cubicBezTo>
                    <a:pt x="56984" y="12497"/>
                    <a:pt x="87154" y="0"/>
                    <a:pt x="118611"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2d5ed5f0e31_2_401"/>
            <p:cNvSpPr txBox="1"/>
            <p:nvPr/>
          </p:nvSpPr>
          <p:spPr>
            <a:xfrm>
              <a:off x="0" y="-47625"/>
              <a:ext cx="17190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8" name="Google Shape;388;g2d5ed5f0e31_2_401"/>
          <p:cNvGrpSpPr/>
          <p:nvPr/>
        </p:nvGrpSpPr>
        <p:grpSpPr>
          <a:xfrm>
            <a:off x="5214134" y="847873"/>
            <a:ext cx="2018508" cy="1363467"/>
            <a:chOff x="0" y="-47625"/>
            <a:chExt cx="531620" cy="359100"/>
          </a:xfrm>
        </p:grpSpPr>
        <p:sp>
          <p:nvSpPr>
            <p:cNvPr id="389" name="Google Shape;389;g2d5ed5f0e31_2_401"/>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2d5ed5f0e31_2_401"/>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1" name="Google Shape;391;g2d5ed5f0e31_2_401"/>
          <p:cNvGrpSpPr/>
          <p:nvPr/>
        </p:nvGrpSpPr>
        <p:grpSpPr>
          <a:xfrm>
            <a:off x="7508854" y="847873"/>
            <a:ext cx="1183494" cy="1363467"/>
            <a:chOff x="0" y="-47625"/>
            <a:chExt cx="311700" cy="359100"/>
          </a:xfrm>
        </p:grpSpPr>
        <p:sp>
          <p:nvSpPr>
            <p:cNvPr id="392" name="Google Shape;392;g2d5ed5f0e31_2_401"/>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9B8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2d5ed5f0e31_2_401"/>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4" name="Google Shape;394;g2d5ed5f0e31_2_401"/>
          <p:cNvGrpSpPr/>
          <p:nvPr/>
        </p:nvGrpSpPr>
        <p:grpSpPr>
          <a:xfrm>
            <a:off x="15116269" y="9589521"/>
            <a:ext cx="1943649" cy="1943649"/>
            <a:chOff x="0" y="0"/>
            <a:chExt cx="812800" cy="812800"/>
          </a:xfrm>
        </p:grpSpPr>
        <p:sp>
          <p:nvSpPr>
            <p:cNvPr id="395" name="Google Shape;395;g2d5ed5f0e31_2_40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d5ed5f0e31_2_40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g2d5ed5f0e31_2_401"/>
          <p:cNvGrpSpPr/>
          <p:nvPr/>
        </p:nvGrpSpPr>
        <p:grpSpPr>
          <a:xfrm>
            <a:off x="16786255" y="9040801"/>
            <a:ext cx="548721" cy="548721"/>
            <a:chOff x="0" y="0"/>
            <a:chExt cx="812800" cy="812800"/>
          </a:xfrm>
        </p:grpSpPr>
        <p:sp>
          <p:nvSpPr>
            <p:cNvPr id="398" name="Google Shape;398;g2d5ed5f0e31_2_40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d5ed5f0e31_2_40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0" name="Google Shape;400;g2d5ed5f0e31_2_401"/>
          <p:cNvGrpSpPr/>
          <p:nvPr/>
        </p:nvGrpSpPr>
        <p:grpSpPr>
          <a:xfrm>
            <a:off x="17316161" y="630565"/>
            <a:ext cx="1943649" cy="1943649"/>
            <a:chOff x="0" y="0"/>
            <a:chExt cx="812800" cy="812800"/>
          </a:xfrm>
        </p:grpSpPr>
        <p:sp>
          <p:nvSpPr>
            <p:cNvPr id="401" name="Google Shape;401;g2d5ed5f0e31_2_40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d5ed5f0e31_2_40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g2d5ed5f0e31_2_401"/>
          <p:cNvGrpSpPr/>
          <p:nvPr/>
        </p:nvGrpSpPr>
        <p:grpSpPr>
          <a:xfrm>
            <a:off x="16710580" y="2158272"/>
            <a:ext cx="548721" cy="548721"/>
            <a:chOff x="0" y="0"/>
            <a:chExt cx="812800" cy="812800"/>
          </a:xfrm>
        </p:grpSpPr>
        <p:sp>
          <p:nvSpPr>
            <p:cNvPr id="404" name="Google Shape;404;g2d5ed5f0e31_2_40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d5ed5f0e31_2_401"/>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6" name="Google Shape;406;g2d5ed5f0e31_2_401"/>
          <p:cNvSpPr/>
          <p:nvPr/>
        </p:nvSpPr>
        <p:spPr>
          <a:xfrm>
            <a:off x="11472773" y="933014"/>
            <a:ext cx="1388333" cy="1373436"/>
          </a:xfrm>
          <a:custGeom>
            <a:rect b="b" l="l" r="r" t="t"/>
            <a:pathLst>
              <a:path extrusionOk="0" h="1373436" w="1388333">
                <a:moveTo>
                  <a:pt x="0" y="0"/>
                </a:moveTo>
                <a:lnTo>
                  <a:pt x="1388333" y="0"/>
                </a:lnTo>
                <a:lnTo>
                  <a:pt x="1388333" y="1373436"/>
                </a:lnTo>
                <a:lnTo>
                  <a:pt x="0" y="1373436"/>
                </a:lnTo>
                <a:lnTo>
                  <a:pt x="0" y="0"/>
                </a:lnTo>
                <a:close/>
              </a:path>
            </a:pathLst>
          </a:custGeom>
          <a:blipFill rotWithShape="1">
            <a:blip r:embed="rId3">
              <a:alphaModFix/>
            </a:blip>
            <a:stretch>
              <a:fillRect b="0" l="0" r="0" t="0"/>
            </a:stretch>
          </a:blipFill>
          <a:ln>
            <a:noFill/>
          </a:ln>
        </p:spPr>
      </p:sp>
      <p:sp>
        <p:nvSpPr>
          <p:cNvPr id="407" name="Google Shape;407;g2d5ed5f0e31_2_401"/>
          <p:cNvSpPr txBox="1"/>
          <p:nvPr/>
        </p:nvSpPr>
        <p:spPr>
          <a:xfrm>
            <a:off x="-956475" y="1143239"/>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pic>
        <p:nvPicPr>
          <p:cNvPr id="408" name="Google Shape;408;g2d5ed5f0e31_2_401"/>
          <p:cNvPicPr preferRelativeResize="0"/>
          <p:nvPr/>
        </p:nvPicPr>
        <p:blipFill>
          <a:blip r:embed="rId4">
            <a:alphaModFix/>
          </a:blip>
          <a:stretch>
            <a:fillRect/>
          </a:stretch>
        </p:blipFill>
        <p:spPr>
          <a:xfrm>
            <a:off x="1520913" y="3744040"/>
            <a:ext cx="15814063" cy="155417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grpSp>
        <p:nvGrpSpPr>
          <p:cNvPr id="413" name="Google Shape;413;g2d5ed5f0e31_2_428"/>
          <p:cNvGrpSpPr/>
          <p:nvPr/>
        </p:nvGrpSpPr>
        <p:grpSpPr>
          <a:xfrm>
            <a:off x="-1585061" y="847873"/>
            <a:ext cx="6527179" cy="1363467"/>
            <a:chOff x="0" y="-47625"/>
            <a:chExt cx="1719081" cy="359100"/>
          </a:xfrm>
        </p:grpSpPr>
        <p:sp>
          <p:nvSpPr>
            <p:cNvPr id="414" name="Google Shape;414;g2d5ed5f0e31_2_428"/>
            <p:cNvSpPr/>
            <p:nvPr/>
          </p:nvSpPr>
          <p:spPr>
            <a:xfrm>
              <a:off x="0" y="0"/>
              <a:ext cx="1719081" cy="311326"/>
            </a:xfrm>
            <a:custGeom>
              <a:rect b="b" l="l" r="r" t="t"/>
              <a:pathLst>
                <a:path extrusionOk="0" h="311326" w="1719081">
                  <a:moveTo>
                    <a:pt x="118611" y="0"/>
                  </a:moveTo>
                  <a:lnTo>
                    <a:pt x="1600469" y="0"/>
                  </a:lnTo>
                  <a:cubicBezTo>
                    <a:pt x="1631927" y="0"/>
                    <a:pt x="1662096" y="12497"/>
                    <a:pt x="1684340" y="34740"/>
                  </a:cubicBezTo>
                  <a:cubicBezTo>
                    <a:pt x="1706584" y="56984"/>
                    <a:pt x="1719081" y="87154"/>
                    <a:pt x="1719081" y="118611"/>
                  </a:cubicBezTo>
                  <a:lnTo>
                    <a:pt x="1719081" y="192714"/>
                  </a:lnTo>
                  <a:cubicBezTo>
                    <a:pt x="1719081" y="224172"/>
                    <a:pt x="1706584" y="254341"/>
                    <a:pt x="1684340" y="276585"/>
                  </a:cubicBezTo>
                  <a:cubicBezTo>
                    <a:pt x="1662096" y="298829"/>
                    <a:pt x="1631927" y="311326"/>
                    <a:pt x="1600469" y="311326"/>
                  </a:cubicBezTo>
                  <a:lnTo>
                    <a:pt x="118611" y="311326"/>
                  </a:lnTo>
                  <a:cubicBezTo>
                    <a:pt x="87154" y="311326"/>
                    <a:pt x="56984" y="298829"/>
                    <a:pt x="34740" y="276585"/>
                  </a:cubicBezTo>
                  <a:cubicBezTo>
                    <a:pt x="12497" y="254341"/>
                    <a:pt x="0" y="224172"/>
                    <a:pt x="0" y="192714"/>
                  </a:cubicBezTo>
                  <a:lnTo>
                    <a:pt x="0" y="118611"/>
                  </a:lnTo>
                  <a:cubicBezTo>
                    <a:pt x="0" y="87154"/>
                    <a:pt x="12497" y="56984"/>
                    <a:pt x="34740" y="34740"/>
                  </a:cubicBezTo>
                  <a:cubicBezTo>
                    <a:pt x="56984" y="12497"/>
                    <a:pt x="87154" y="0"/>
                    <a:pt x="118611"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2d5ed5f0e31_2_428"/>
            <p:cNvSpPr txBox="1"/>
            <p:nvPr/>
          </p:nvSpPr>
          <p:spPr>
            <a:xfrm>
              <a:off x="0" y="-47625"/>
              <a:ext cx="17190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g2d5ed5f0e31_2_428"/>
          <p:cNvGrpSpPr/>
          <p:nvPr/>
        </p:nvGrpSpPr>
        <p:grpSpPr>
          <a:xfrm>
            <a:off x="5214134" y="847873"/>
            <a:ext cx="2018508" cy="1363467"/>
            <a:chOff x="0" y="-47625"/>
            <a:chExt cx="531620" cy="359100"/>
          </a:xfrm>
        </p:grpSpPr>
        <p:sp>
          <p:nvSpPr>
            <p:cNvPr id="417" name="Google Shape;417;g2d5ed5f0e31_2_428"/>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d5ed5f0e31_2_428"/>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9" name="Google Shape;419;g2d5ed5f0e31_2_428"/>
          <p:cNvGrpSpPr/>
          <p:nvPr/>
        </p:nvGrpSpPr>
        <p:grpSpPr>
          <a:xfrm>
            <a:off x="7508854" y="847873"/>
            <a:ext cx="1183494" cy="1363467"/>
            <a:chOff x="0" y="-47625"/>
            <a:chExt cx="311700" cy="359100"/>
          </a:xfrm>
        </p:grpSpPr>
        <p:sp>
          <p:nvSpPr>
            <p:cNvPr id="420" name="Google Shape;420;g2d5ed5f0e31_2_428"/>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9B8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d5ed5f0e31_2_428"/>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g2d5ed5f0e31_2_428"/>
          <p:cNvGrpSpPr/>
          <p:nvPr/>
        </p:nvGrpSpPr>
        <p:grpSpPr>
          <a:xfrm>
            <a:off x="15116269" y="9589521"/>
            <a:ext cx="1943649" cy="1943649"/>
            <a:chOff x="0" y="0"/>
            <a:chExt cx="812800" cy="812800"/>
          </a:xfrm>
        </p:grpSpPr>
        <p:sp>
          <p:nvSpPr>
            <p:cNvPr id="423" name="Google Shape;423;g2d5ed5f0e31_2_4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2d5ed5f0e31_2_4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g2d5ed5f0e31_2_428"/>
          <p:cNvGrpSpPr/>
          <p:nvPr/>
        </p:nvGrpSpPr>
        <p:grpSpPr>
          <a:xfrm>
            <a:off x="16786255" y="9040801"/>
            <a:ext cx="548721" cy="548721"/>
            <a:chOff x="0" y="0"/>
            <a:chExt cx="812800" cy="812800"/>
          </a:xfrm>
        </p:grpSpPr>
        <p:sp>
          <p:nvSpPr>
            <p:cNvPr id="426" name="Google Shape;426;g2d5ed5f0e31_2_4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d5ed5f0e31_2_4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g2d5ed5f0e31_2_428"/>
          <p:cNvGrpSpPr/>
          <p:nvPr/>
        </p:nvGrpSpPr>
        <p:grpSpPr>
          <a:xfrm>
            <a:off x="17316161" y="630565"/>
            <a:ext cx="1943649" cy="1943649"/>
            <a:chOff x="0" y="0"/>
            <a:chExt cx="812800" cy="812800"/>
          </a:xfrm>
        </p:grpSpPr>
        <p:sp>
          <p:nvSpPr>
            <p:cNvPr id="429" name="Google Shape;429;g2d5ed5f0e31_2_4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2d5ed5f0e31_2_4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1" name="Google Shape;431;g2d5ed5f0e31_2_428"/>
          <p:cNvGrpSpPr/>
          <p:nvPr/>
        </p:nvGrpSpPr>
        <p:grpSpPr>
          <a:xfrm>
            <a:off x="16710580" y="2158272"/>
            <a:ext cx="548721" cy="548721"/>
            <a:chOff x="0" y="0"/>
            <a:chExt cx="812800" cy="812800"/>
          </a:xfrm>
        </p:grpSpPr>
        <p:sp>
          <p:nvSpPr>
            <p:cNvPr id="432" name="Google Shape;432;g2d5ed5f0e31_2_4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2d5ed5f0e31_2_42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4" name="Google Shape;434;g2d5ed5f0e31_2_428"/>
          <p:cNvSpPr/>
          <p:nvPr/>
        </p:nvSpPr>
        <p:spPr>
          <a:xfrm>
            <a:off x="11472773" y="933014"/>
            <a:ext cx="1388333" cy="1373436"/>
          </a:xfrm>
          <a:custGeom>
            <a:rect b="b" l="l" r="r" t="t"/>
            <a:pathLst>
              <a:path extrusionOk="0" h="1373436" w="1388333">
                <a:moveTo>
                  <a:pt x="0" y="0"/>
                </a:moveTo>
                <a:lnTo>
                  <a:pt x="1388333" y="0"/>
                </a:lnTo>
                <a:lnTo>
                  <a:pt x="1388333" y="1373436"/>
                </a:lnTo>
                <a:lnTo>
                  <a:pt x="0" y="1373436"/>
                </a:lnTo>
                <a:lnTo>
                  <a:pt x="0" y="0"/>
                </a:lnTo>
                <a:close/>
              </a:path>
            </a:pathLst>
          </a:custGeom>
          <a:blipFill rotWithShape="1">
            <a:blip r:embed="rId3">
              <a:alphaModFix/>
            </a:blip>
            <a:stretch>
              <a:fillRect b="0" l="0" r="0" t="0"/>
            </a:stretch>
          </a:blipFill>
          <a:ln>
            <a:noFill/>
          </a:ln>
        </p:spPr>
      </p:sp>
      <p:sp>
        <p:nvSpPr>
          <p:cNvPr id="435" name="Google Shape;435;g2d5ed5f0e31_2_428"/>
          <p:cNvSpPr txBox="1"/>
          <p:nvPr/>
        </p:nvSpPr>
        <p:spPr>
          <a:xfrm>
            <a:off x="-1076825" y="1143239"/>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pic>
        <p:nvPicPr>
          <p:cNvPr id="436" name="Google Shape;436;g2d5ed5f0e31_2_428"/>
          <p:cNvPicPr preferRelativeResize="0"/>
          <p:nvPr/>
        </p:nvPicPr>
        <p:blipFill>
          <a:blip r:embed="rId4">
            <a:alphaModFix/>
          </a:blip>
          <a:stretch>
            <a:fillRect/>
          </a:stretch>
        </p:blipFill>
        <p:spPr>
          <a:xfrm>
            <a:off x="2276938" y="-5621310"/>
            <a:ext cx="15814063" cy="155417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grpSp>
        <p:nvGrpSpPr>
          <p:cNvPr id="116" name="Google Shape;116;p1"/>
          <p:cNvGrpSpPr/>
          <p:nvPr/>
        </p:nvGrpSpPr>
        <p:grpSpPr>
          <a:xfrm>
            <a:off x="4398974" y="5515383"/>
            <a:ext cx="14446943" cy="1362901"/>
            <a:chOff x="0" y="-47625"/>
            <a:chExt cx="3804931" cy="358951"/>
          </a:xfrm>
        </p:grpSpPr>
        <p:sp>
          <p:nvSpPr>
            <p:cNvPr id="117" name="Google Shape;117;p1"/>
            <p:cNvSpPr/>
            <p:nvPr/>
          </p:nvSpPr>
          <p:spPr>
            <a:xfrm>
              <a:off x="0" y="0"/>
              <a:ext cx="3804931" cy="311326"/>
            </a:xfrm>
            <a:custGeom>
              <a:rect b="b" l="l" r="r" t="t"/>
              <a:pathLst>
                <a:path extrusionOk="0" h="311326" w="3804931">
                  <a:moveTo>
                    <a:pt x="53589" y="0"/>
                  </a:moveTo>
                  <a:lnTo>
                    <a:pt x="3751342" y="0"/>
                  </a:lnTo>
                  <a:cubicBezTo>
                    <a:pt x="3765555" y="0"/>
                    <a:pt x="3779185" y="5646"/>
                    <a:pt x="3789235" y="15696"/>
                  </a:cubicBezTo>
                  <a:cubicBezTo>
                    <a:pt x="3799285" y="25746"/>
                    <a:pt x="3804931" y="39376"/>
                    <a:pt x="3804931" y="53589"/>
                  </a:cubicBezTo>
                  <a:lnTo>
                    <a:pt x="3804931" y="257737"/>
                  </a:lnTo>
                  <a:cubicBezTo>
                    <a:pt x="3804931" y="271949"/>
                    <a:pt x="3799285" y="285580"/>
                    <a:pt x="3789235" y="295630"/>
                  </a:cubicBezTo>
                  <a:cubicBezTo>
                    <a:pt x="3779185" y="305680"/>
                    <a:pt x="3765555" y="311326"/>
                    <a:pt x="3751342" y="311326"/>
                  </a:cubicBezTo>
                  <a:lnTo>
                    <a:pt x="53589" y="311326"/>
                  </a:lnTo>
                  <a:cubicBezTo>
                    <a:pt x="39376" y="311326"/>
                    <a:pt x="25746" y="305680"/>
                    <a:pt x="15696" y="295630"/>
                  </a:cubicBezTo>
                  <a:cubicBezTo>
                    <a:pt x="5646" y="285580"/>
                    <a:pt x="0" y="271949"/>
                    <a:pt x="0" y="257737"/>
                  </a:cubicBezTo>
                  <a:lnTo>
                    <a:pt x="0" y="53589"/>
                  </a:lnTo>
                  <a:cubicBezTo>
                    <a:pt x="0" y="39376"/>
                    <a:pt x="5646" y="25746"/>
                    <a:pt x="15696" y="15696"/>
                  </a:cubicBezTo>
                  <a:cubicBezTo>
                    <a:pt x="25746" y="5646"/>
                    <a:pt x="39376" y="0"/>
                    <a:pt x="53589" y="0"/>
                  </a:cubicBezTo>
                  <a:close/>
                </a:path>
              </a:pathLst>
            </a:custGeom>
            <a:solidFill>
              <a:srgbClr val="4F35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txBox="1"/>
            <p:nvPr/>
          </p:nvSpPr>
          <p:spPr>
            <a:xfrm>
              <a:off x="0" y="-47625"/>
              <a:ext cx="3804931" cy="35895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9" name="Google Shape;119;p1"/>
          <p:cNvSpPr txBox="1"/>
          <p:nvPr/>
        </p:nvSpPr>
        <p:spPr>
          <a:xfrm>
            <a:off x="4683025" y="5813700"/>
            <a:ext cx="13605000" cy="34896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Projet </a:t>
            </a:r>
            <a:r>
              <a:rPr b="1" lang="en-US" sz="5966">
                <a:solidFill>
                  <a:srgbClr val="FFFFFF"/>
                </a:solidFill>
                <a:latin typeface="Poppins"/>
                <a:ea typeface="Poppins"/>
                <a:cs typeface="Poppins"/>
                <a:sym typeface="Poppins"/>
              </a:rPr>
              <a:t>1</a:t>
            </a:r>
            <a:r>
              <a:rPr b="1" i="0" lang="en-US" sz="5966" u="none" cap="none" strike="noStrike">
                <a:solidFill>
                  <a:srgbClr val="FFFFFF"/>
                </a:solidFill>
                <a:latin typeface="Poppins"/>
                <a:ea typeface="Poppins"/>
                <a:cs typeface="Poppins"/>
                <a:sym typeface="Poppins"/>
              </a:rPr>
              <a:t> - </a:t>
            </a:r>
            <a:r>
              <a:rPr b="1" lang="en-US" sz="5966">
                <a:solidFill>
                  <a:srgbClr val="FFFFFF"/>
                </a:solidFill>
                <a:latin typeface="Poppins"/>
                <a:ea typeface="Poppins"/>
                <a:cs typeface="Poppins"/>
                <a:sym typeface="Poppins"/>
              </a:rPr>
              <a:t>Améliorer l'accessibilité des services de mobilité</a:t>
            </a:r>
            <a:endParaRPr b="1" sz="5966">
              <a:solidFill>
                <a:srgbClr val="FFFFFF"/>
              </a:solidFill>
              <a:latin typeface="Poppins"/>
              <a:ea typeface="Poppins"/>
              <a:cs typeface="Poppins"/>
              <a:sym typeface="Poppins"/>
            </a:endParaRPr>
          </a:p>
          <a:p>
            <a:pPr indent="0" lvl="0" marL="0" marR="0" rtl="0" algn="l">
              <a:lnSpc>
                <a:spcPct val="139993"/>
              </a:lnSpc>
              <a:spcBef>
                <a:spcPts val="0"/>
              </a:spcBef>
              <a:spcAft>
                <a:spcPts val="0"/>
              </a:spcAft>
              <a:buClr>
                <a:srgbClr val="000000"/>
              </a:buClr>
              <a:buSzPts val="5966"/>
              <a:buFont typeface="Arial"/>
              <a:buNone/>
            </a:pPr>
            <a:r>
              <a:t/>
            </a:r>
            <a:endParaRPr b="1" sz="5966">
              <a:solidFill>
                <a:srgbClr val="FFFFFF"/>
              </a:solidFill>
              <a:latin typeface="Poppins"/>
              <a:ea typeface="Poppins"/>
              <a:cs typeface="Poppins"/>
              <a:sym typeface="Poppins"/>
            </a:endParaRPr>
          </a:p>
        </p:txBody>
      </p:sp>
      <p:pic>
        <p:nvPicPr>
          <p:cNvPr id="120" name="Google Shape;120;p1" title="Logo illustre╠ü_Hackathon IA Mobilites.jpg"/>
          <p:cNvPicPr preferRelativeResize="0"/>
          <p:nvPr/>
        </p:nvPicPr>
        <p:blipFill rotWithShape="1">
          <a:blip r:embed="rId3">
            <a:alphaModFix/>
          </a:blip>
          <a:srcRect b="0" l="0" r="0" t="0"/>
          <a:stretch/>
        </p:blipFill>
        <p:spPr>
          <a:xfrm>
            <a:off x="3121613" y="69400"/>
            <a:ext cx="12044775" cy="5587175"/>
          </a:xfrm>
          <a:prstGeom prst="rect">
            <a:avLst/>
          </a:prstGeom>
          <a:noFill/>
          <a:ln>
            <a:noFill/>
          </a:ln>
        </p:spPr>
      </p:pic>
      <p:sp>
        <p:nvSpPr>
          <p:cNvPr id="121" name="Google Shape;121;p1"/>
          <p:cNvSpPr txBox="1"/>
          <p:nvPr/>
        </p:nvSpPr>
        <p:spPr>
          <a:xfrm>
            <a:off x="4683025" y="7146900"/>
            <a:ext cx="134901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Poppins"/>
                <a:ea typeface="Poppins"/>
                <a:cs typeface="Poppins"/>
                <a:sym typeface="Poppins"/>
              </a:rPr>
              <a:t>Lien Github / Gitlab : </a:t>
            </a:r>
            <a:r>
              <a:rPr lang="en-US" sz="3200" u="sng">
                <a:solidFill>
                  <a:schemeClr val="hlink"/>
                </a:solidFill>
                <a:latin typeface="Poppins"/>
                <a:ea typeface="Poppins"/>
                <a:cs typeface="Poppins"/>
                <a:sym typeface="Poppins"/>
                <a:hlinkClick r:id="rId4"/>
              </a:rPr>
              <a:t>https://github.com/idfm-ai-hackathon/accit/tree/main</a:t>
            </a:r>
            <a:endParaRPr sz="3200">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200"/>
              <a:buFont typeface="Arial"/>
              <a:buNone/>
            </a:pPr>
            <a:r>
              <a:rPr lang="en-US" sz="3200" u="sng">
                <a:solidFill>
                  <a:schemeClr val="hlink"/>
                </a:solidFill>
                <a:latin typeface="Poppins"/>
                <a:ea typeface="Poppins"/>
                <a:cs typeface="Poppins"/>
                <a:sym typeface="Poppins"/>
                <a:hlinkClick r:id="rId5"/>
              </a:rPr>
              <a:t>https://github.com/idfm-ai-hackathon/accit-api/tree/main</a:t>
            </a:r>
            <a:r>
              <a:rPr lang="en-US" sz="3200">
                <a:solidFill>
                  <a:schemeClr val="dk1"/>
                </a:solidFill>
                <a:latin typeface="Poppins"/>
                <a:ea typeface="Poppins"/>
                <a:cs typeface="Poppins"/>
                <a:sym typeface="Poppins"/>
              </a:rPr>
              <a:t> </a:t>
            </a:r>
            <a:endParaRPr sz="3200">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200"/>
              <a:buFont typeface="Arial"/>
              <a:buNone/>
            </a:pPr>
            <a:r>
              <a:rPr b="1" lang="en-US" sz="3200">
                <a:solidFill>
                  <a:schemeClr val="dk1"/>
                </a:solidFill>
                <a:latin typeface="Poppins"/>
                <a:ea typeface="Poppins"/>
                <a:cs typeface="Poppins"/>
                <a:sym typeface="Poppins"/>
              </a:rPr>
              <a:t>Membres de l’équipes</a:t>
            </a:r>
            <a:r>
              <a:rPr lang="en-US" sz="3200">
                <a:solidFill>
                  <a:schemeClr val="dk1"/>
                </a:solidFill>
                <a:latin typeface="Poppins"/>
                <a:ea typeface="Poppins"/>
                <a:cs typeface="Poppins"/>
                <a:sym typeface="Poppins"/>
              </a:rPr>
              <a:t> : </a:t>
            </a:r>
            <a:endParaRPr b="0" i="0" sz="3200" u="none" cap="none" strike="noStrike">
              <a:solidFill>
                <a:schemeClr val="dk1"/>
              </a:solidFill>
              <a:latin typeface="Poppins"/>
              <a:ea typeface="Poppins"/>
              <a:cs typeface="Poppins"/>
              <a:sym typeface="Poppins"/>
            </a:endParaRPr>
          </a:p>
          <a:p>
            <a:pPr indent="-431800" lvl="0" marL="457200" marR="0" rtl="0" algn="l">
              <a:lnSpc>
                <a:spcPct val="100000"/>
              </a:lnSpc>
              <a:spcBef>
                <a:spcPts val="0"/>
              </a:spcBef>
              <a:spcAft>
                <a:spcPts val="0"/>
              </a:spcAft>
              <a:buClr>
                <a:schemeClr val="dk1"/>
              </a:buClr>
              <a:buSzPts val="3200"/>
              <a:buFont typeface="Poppins"/>
              <a:buChar char="●"/>
            </a:pPr>
            <a:r>
              <a:rPr lang="en-US" sz="3200">
                <a:solidFill>
                  <a:schemeClr val="dk1"/>
                </a:solidFill>
                <a:latin typeface="Poppins"/>
                <a:ea typeface="Poppins"/>
                <a:cs typeface="Poppins"/>
                <a:sym typeface="Poppins"/>
              </a:rPr>
              <a:t>Gaetan Bloch - </a:t>
            </a:r>
            <a:r>
              <a:rPr lang="en-US" sz="3200">
                <a:solidFill>
                  <a:schemeClr val="dk1"/>
                </a:solidFill>
                <a:latin typeface="Poppins"/>
                <a:ea typeface="Poppins"/>
                <a:cs typeface="Poppins"/>
                <a:sym typeface="Poppins"/>
              </a:rPr>
              <a:t>Etienne Vautherin - Cécile Balsier</a:t>
            </a:r>
            <a:endParaRPr sz="3200">
              <a:solidFill>
                <a:schemeClr val="dk1"/>
              </a:solidFill>
              <a:latin typeface="Poppins"/>
              <a:ea typeface="Poppins"/>
              <a:cs typeface="Poppins"/>
              <a:sym typeface="Poppins"/>
            </a:endParaRPr>
          </a:p>
          <a:p>
            <a:pPr indent="-431800" lvl="0" marL="457200" rtl="0" algn="l">
              <a:spcBef>
                <a:spcPts val="0"/>
              </a:spcBef>
              <a:spcAft>
                <a:spcPts val="0"/>
              </a:spcAft>
              <a:buClr>
                <a:schemeClr val="dk1"/>
              </a:buClr>
              <a:buSzPts val="3200"/>
              <a:buFont typeface="Poppins"/>
              <a:buChar char="●"/>
            </a:pPr>
            <a:r>
              <a:rPr lang="en-US" sz="3200">
                <a:solidFill>
                  <a:schemeClr val="dk1"/>
                </a:solidFill>
                <a:latin typeface="Poppins"/>
                <a:ea typeface="Poppins"/>
                <a:cs typeface="Poppins"/>
                <a:sym typeface="Poppins"/>
              </a:rPr>
              <a:t>Katia Awona - Marc Bresson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g2d5ec82cbd9_1_139"/>
          <p:cNvGrpSpPr/>
          <p:nvPr/>
        </p:nvGrpSpPr>
        <p:grpSpPr>
          <a:xfrm>
            <a:off x="15116269" y="9589521"/>
            <a:ext cx="1943649" cy="1943649"/>
            <a:chOff x="0" y="0"/>
            <a:chExt cx="812800" cy="812800"/>
          </a:xfrm>
        </p:grpSpPr>
        <p:sp>
          <p:nvSpPr>
            <p:cNvPr id="127" name="Google Shape;127;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g2d5ec82cbd9_1_139"/>
          <p:cNvGrpSpPr/>
          <p:nvPr/>
        </p:nvGrpSpPr>
        <p:grpSpPr>
          <a:xfrm>
            <a:off x="16786255" y="9040801"/>
            <a:ext cx="548721" cy="548721"/>
            <a:chOff x="0" y="0"/>
            <a:chExt cx="812800" cy="812800"/>
          </a:xfrm>
        </p:grpSpPr>
        <p:sp>
          <p:nvSpPr>
            <p:cNvPr id="130" name="Google Shape;130;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g2d5ec82cbd9_1_139"/>
          <p:cNvGrpSpPr/>
          <p:nvPr/>
        </p:nvGrpSpPr>
        <p:grpSpPr>
          <a:xfrm>
            <a:off x="4027384" y="9589521"/>
            <a:ext cx="1943649" cy="1943649"/>
            <a:chOff x="0" y="0"/>
            <a:chExt cx="812800" cy="812800"/>
          </a:xfrm>
        </p:grpSpPr>
        <p:sp>
          <p:nvSpPr>
            <p:cNvPr id="133" name="Google Shape;133;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g2d5ec82cbd9_1_139"/>
          <p:cNvGrpSpPr/>
          <p:nvPr/>
        </p:nvGrpSpPr>
        <p:grpSpPr>
          <a:xfrm>
            <a:off x="3723135" y="9258300"/>
            <a:ext cx="548721" cy="548721"/>
            <a:chOff x="0" y="0"/>
            <a:chExt cx="812800" cy="812800"/>
          </a:xfrm>
        </p:grpSpPr>
        <p:sp>
          <p:nvSpPr>
            <p:cNvPr id="136" name="Google Shape;136;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g2d5ec82cbd9_1_139"/>
          <p:cNvGrpSpPr/>
          <p:nvPr/>
        </p:nvGrpSpPr>
        <p:grpSpPr>
          <a:xfrm>
            <a:off x="17316161" y="630565"/>
            <a:ext cx="1943649" cy="1943649"/>
            <a:chOff x="0" y="0"/>
            <a:chExt cx="812800" cy="812800"/>
          </a:xfrm>
        </p:grpSpPr>
        <p:sp>
          <p:nvSpPr>
            <p:cNvPr id="139" name="Google Shape;139;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g2d5ec82cbd9_1_139"/>
          <p:cNvGrpSpPr/>
          <p:nvPr/>
        </p:nvGrpSpPr>
        <p:grpSpPr>
          <a:xfrm>
            <a:off x="16710580" y="2158272"/>
            <a:ext cx="548721" cy="548721"/>
            <a:chOff x="0" y="0"/>
            <a:chExt cx="812800" cy="812800"/>
          </a:xfrm>
        </p:grpSpPr>
        <p:sp>
          <p:nvSpPr>
            <p:cNvPr id="142" name="Google Shape;142;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44" name="Google Shape;144;g2d5ec82cbd9_1_139"/>
          <p:cNvPicPr preferRelativeResize="0"/>
          <p:nvPr/>
        </p:nvPicPr>
        <p:blipFill>
          <a:blip r:embed="rId3">
            <a:alphaModFix/>
          </a:blip>
          <a:stretch>
            <a:fillRect/>
          </a:stretch>
        </p:blipFill>
        <p:spPr>
          <a:xfrm>
            <a:off x="251899" y="1769563"/>
            <a:ext cx="9929001" cy="7446751"/>
          </a:xfrm>
          <a:prstGeom prst="rect">
            <a:avLst/>
          </a:prstGeom>
          <a:noFill/>
          <a:ln>
            <a:noFill/>
          </a:ln>
        </p:spPr>
      </p:pic>
      <p:grpSp>
        <p:nvGrpSpPr>
          <p:cNvPr id="145" name="Google Shape;145;g2d5ec82cbd9_1_139"/>
          <p:cNvGrpSpPr/>
          <p:nvPr/>
        </p:nvGrpSpPr>
        <p:grpSpPr>
          <a:xfrm>
            <a:off x="-1691739" y="-609960"/>
            <a:ext cx="1943649" cy="1943649"/>
            <a:chOff x="0" y="0"/>
            <a:chExt cx="812800" cy="812800"/>
          </a:xfrm>
        </p:grpSpPr>
        <p:sp>
          <p:nvSpPr>
            <p:cNvPr id="146" name="Google Shape;146;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 name="Google Shape;148;g2d5ec82cbd9_1_139"/>
          <p:cNvGrpSpPr/>
          <p:nvPr/>
        </p:nvGrpSpPr>
        <p:grpSpPr>
          <a:xfrm>
            <a:off x="-2297320" y="917747"/>
            <a:ext cx="548721" cy="548721"/>
            <a:chOff x="0" y="0"/>
            <a:chExt cx="812800" cy="812800"/>
          </a:xfrm>
        </p:grpSpPr>
        <p:sp>
          <p:nvSpPr>
            <p:cNvPr id="149" name="Google Shape;149;g2d5ec82cbd9_1_1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d5ec82cbd9_1_13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1" name="Google Shape;151;g2d5ec82cbd9_1_139"/>
          <p:cNvSpPr/>
          <p:nvPr/>
        </p:nvSpPr>
        <p:spPr>
          <a:xfrm>
            <a:off x="-502174" y="214100"/>
            <a:ext cx="18286603" cy="1182260"/>
          </a:xfrm>
          <a:custGeom>
            <a:rect b="b" l="l" r="r" t="t"/>
            <a:pathLst>
              <a:path extrusionOk="0" h="311326" w="1688124">
                <a:moveTo>
                  <a:pt x="120786" y="0"/>
                </a:moveTo>
                <a:lnTo>
                  <a:pt x="1567337" y="0"/>
                </a:lnTo>
                <a:cubicBezTo>
                  <a:pt x="1634046" y="0"/>
                  <a:pt x="1688124" y="54078"/>
                  <a:pt x="1688124" y="120786"/>
                </a:cubicBezTo>
                <a:lnTo>
                  <a:pt x="1688124" y="190539"/>
                </a:lnTo>
                <a:cubicBezTo>
                  <a:pt x="1688124" y="257248"/>
                  <a:pt x="1634046" y="311326"/>
                  <a:pt x="1567337" y="311326"/>
                </a:cubicBezTo>
                <a:lnTo>
                  <a:pt x="120786" y="311326"/>
                </a:lnTo>
                <a:cubicBezTo>
                  <a:pt x="54078" y="311326"/>
                  <a:pt x="0" y="257248"/>
                  <a:pt x="0" y="190539"/>
                </a:cubicBezTo>
                <a:lnTo>
                  <a:pt x="0" y="120786"/>
                </a:lnTo>
                <a:cubicBezTo>
                  <a:pt x="0" y="54078"/>
                  <a:pt x="54078" y="0"/>
                  <a:pt x="120786" y="0"/>
                </a:cubicBezTo>
                <a:close/>
              </a:path>
            </a:pathLst>
          </a:custGeom>
          <a:solidFill>
            <a:srgbClr val="4E3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2d5ec82cbd9_1_139"/>
          <p:cNvSpPr txBox="1"/>
          <p:nvPr/>
        </p:nvSpPr>
        <p:spPr>
          <a:xfrm>
            <a:off x="1983725" y="346075"/>
            <a:ext cx="150762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Ces voyageurs (un peu) particuliers…</a:t>
            </a:r>
            <a:endParaRPr b="0" i="0" sz="1400" u="none" cap="none" strike="noStrike">
              <a:solidFill>
                <a:srgbClr val="000000"/>
              </a:solidFill>
              <a:latin typeface="Poppins"/>
              <a:ea typeface="Poppins"/>
              <a:cs typeface="Poppins"/>
              <a:sym typeface="Poppins"/>
            </a:endParaRPr>
          </a:p>
        </p:txBody>
      </p:sp>
      <p:sp>
        <p:nvSpPr>
          <p:cNvPr id="153" name="Google Shape;153;g2d5ec82cbd9_1_139"/>
          <p:cNvSpPr txBox="1"/>
          <p:nvPr/>
        </p:nvSpPr>
        <p:spPr>
          <a:xfrm>
            <a:off x="10000425" y="5078325"/>
            <a:ext cx="8504100" cy="82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chemeClr val="dk1"/>
              </a:buClr>
              <a:buSzPts val="1100"/>
              <a:buFont typeface="Arial"/>
              <a:buNone/>
            </a:pPr>
            <a:r>
              <a:rPr b="1" lang="en-US" sz="2245">
                <a:solidFill>
                  <a:srgbClr val="101010"/>
                </a:solidFill>
                <a:latin typeface="Poppins"/>
                <a:ea typeface="Poppins"/>
                <a:cs typeface="Poppins"/>
                <a:sym typeface="Poppins"/>
              </a:rPr>
              <a:t>3.068.000 personnes reconnues handicapées en 2023</a:t>
            </a:r>
            <a:br>
              <a:rPr b="1" lang="en-US" sz="2245">
                <a:solidFill>
                  <a:srgbClr val="101010"/>
                </a:solidFill>
                <a:latin typeface="Poppins"/>
                <a:ea typeface="Poppins"/>
                <a:cs typeface="Poppins"/>
                <a:sym typeface="Poppins"/>
              </a:rPr>
            </a:br>
            <a:r>
              <a:rPr b="1" lang="en-US" sz="2245">
                <a:solidFill>
                  <a:srgbClr val="101010"/>
                </a:solidFill>
                <a:latin typeface="Poppins"/>
                <a:ea typeface="Poppins"/>
                <a:cs typeface="Poppins"/>
                <a:sym typeface="Poppins"/>
              </a:rPr>
              <a:t>soit 7,5 % du total des 15-64 ans*</a:t>
            </a:r>
            <a:r>
              <a:rPr b="1" lang="en-US" sz="2200" u="sng">
                <a:solidFill>
                  <a:srgbClr val="2200CC"/>
                </a:solidFill>
                <a:hlinkClick r:id="rId4">
                  <a:extLst>
                    <a:ext uri="{A12FA001-AC4F-418D-AE19-62706E023703}">
                      <ahyp:hlinkClr val="tx"/>
                    </a:ext>
                  </a:extLst>
                </a:hlinkClick>
              </a:rPr>
              <a:t>Agefiph</a:t>
            </a:r>
            <a:endParaRPr b="1" i="0" sz="2200" u="none" cap="none" strike="noStrike">
              <a:solidFill>
                <a:srgbClr val="10101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
          <p:cNvSpPr/>
          <p:nvPr/>
        </p:nvSpPr>
        <p:spPr>
          <a:xfrm>
            <a:off x="-1585024" y="1028700"/>
            <a:ext cx="18286603" cy="1182260"/>
          </a:xfrm>
          <a:custGeom>
            <a:rect b="b" l="l" r="r" t="t"/>
            <a:pathLst>
              <a:path extrusionOk="0" h="311326" w="1688124">
                <a:moveTo>
                  <a:pt x="120786" y="0"/>
                </a:moveTo>
                <a:lnTo>
                  <a:pt x="1567337" y="0"/>
                </a:lnTo>
                <a:cubicBezTo>
                  <a:pt x="1634046" y="0"/>
                  <a:pt x="1688124" y="54078"/>
                  <a:pt x="1688124" y="120786"/>
                </a:cubicBezTo>
                <a:lnTo>
                  <a:pt x="1688124" y="190539"/>
                </a:lnTo>
                <a:cubicBezTo>
                  <a:pt x="1688124" y="257248"/>
                  <a:pt x="1634046" y="311326"/>
                  <a:pt x="1567337" y="311326"/>
                </a:cubicBezTo>
                <a:lnTo>
                  <a:pt x="120786" y="311326"/>
                </a:lnTo>
                <a:cubicBezTo>
                  <a:pt x="54078" y="311326"/>
                  <a:pt x="0" y="257248"/>
                  <a:pt x="0" y="190539"/>
                </a:cubicBezTo>
                <a:lnTo>
                  <a:pt x="0" y="120786"/>
                </a:lnTo>
                <a:cubicBezTo>
                  <a:pt x="0" y="54078"/>
                  <a:pt x="54078" y="0"/>
                  <a:pt x="120786" y="0"/>
                </a:cubicBezTo>
                <a:close/>
              </a:path>
            </a:pathLst>
          </a:custGeom>
          <a:solidFill>
            <a:srgbClr val="4E3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3"/>
          <p:cNvGrpSpPr/>
          <p:nvPr/>
        </p:nvGrpSpPr>
        <p:grpSpPr>
          <a:xfrm>
            <a:off x="15116269" y="9589521"/>
            <a:ext cx="1943678" cy="1943678"/>
            <a:chOff x="0" y="0"/>
            <a:chExt cx="812800" cy="812800"/>
          </a:xfrm>
        </p:grpSpPr>
        <p:sp>
          <p:nvSpPr>
            <p:cNvPr id="160" name="Google Shape;16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3"/>
          <p:cNvGrpSpPr/>
          <p:nvPr/>
        </p:nvGrpSpPr>
        <p:grpSpPr>
          <a:xfrm>
            <a:off x="16786255" y="9040801"/>
            <a:ext cx="548720" cy="548720"/>
            <a:chOff x="0" y="0"/>
            <a:chExt cx="812800" cy="812800"/>
          </a:xfrm>
        </p:grpSpPr>
        <p:sp>
          <p:nvSpPr>
            <p:cNvPr id="163" name="Google Shape;16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3"/>
          <p:cNvGrpSpPr/>
          <p:nvPr/>
        </p:nvGrpSpPr>
        <p:grpSpPr>
          <a:xfrm>
            <a:off x="4027384" y="9589521"/>
            <a:ext cx="1943678" cy="1943678"/>
            <a:chOff x="0" y="0"/>
            <a:chExt cx="812800" cy="812800"/>
          </a:xfrm>
        </p:grpSpPr>
        <p:sp>
          <p:nvSpPr>
            <p:cNvPr id="166" name="Google Shape;16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3"/>
          <p:cNvGrpSpPr/>
          <p:nvPr/>
        </p:nvGrpSpPr>
        <p:grpSpPr>
          <a:xfrm>
            <a:off x="3723135" y="9258300"/>
            <a:ext cx="548720" cy="548720"/>
            <a:chOff x="0" y="0"/>
            <a:chExt cx="812800" cy="812800"/>
          </a:xfrm>
        </p:grpSpPr>
        <p:sp>
          <p:nvSpPr>
            <p:cNvPr id="169" name="Google Shape;16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3"/>
          <p:cNvSpPr/>
          <p:nvPr/>
        </p:nvSpPr>
        <p:spPr>
          <a:xfrm>
            <a:off x="8766162" y="8380650"/>
            <a:ext cx="12700215" cy="1467911"/>
          </a:xfrm>
          <a:custGeom>
            <a:rect b="b" l="l" r="r" t="t"/>
            <a:pathLst>
              <a:path extrusionOk="0" h="1467911" w="12700215">
                <a:moveTo>
                  <a:pt x="0" y="0"/>
                </a:moveTo>
                <a:lnTo>
                  <a:pt x="12700215" y="0"/>
                </a:lnTo>
                <a:lnTo>
                  <a:pt x="12700215" y="1467911"/>
                </a:lnTo>
                <a:lnTo>
                  <a:pt x="0" y="1467911"/>
                </a:lnTo>
                <a:lnTo>
                  <a:pt x="0" y="0"/>
                </a:lnTo>
                <a:close/>
              </a:path>
            </a:pathLst>
          </a:custGeom>
          <a:blipFill rotWithShape="1">
            <a:blip r:embed="rId3">
              <a:alphaModFix/>
            </a:blip>
            <a:stretch>
              <a:fillRect b="0" l="0" r="0" t="0"/>
            </a:stretch>
          </a:blipFill>
          <a:ln>
            <a:noFill/>
          </a:ln>
        </p:spPr>
      </p:sp>
      <p:sp>
        <p:nvSpPr>
          <p:cNvPr id="172" name="Google Shape;172;p3"/>
          <p:cNvSpPr/>
          <p:nvPr/>
        </p:nvSpPr>
        <p:spPr>
          <a:xfrm>
            <a:off x="265368" y="6242785"/>
            <a:ext cx="1530840" cy="3900614"/>
          </a:xfrm>
          <a:custGeom>
            <a:rect b="b" l="l" r="r" t="t"/>
            <a:pathLst>
              <a:path extrusionOk="0" h="3900614" w="1530840">
                <a:moveTo>
                  <a:pt x="0" y="0"/>
                </a:moveTo>
                <a:lnTo>
                  <a:pt x="1530840" y="0"/>
                </a:lnTo>
                <a:lnTo>
                  <a:pt x="1530840" y="3900614"/>
                </a:lnTo>
                <a:lnTo>
                  <a:pt x="0" y="3900614"/>
                </a:lnTo>
                <a:lnTo>
                  <a:pt x="0" y="0"/>
                </a:lnTo>
                <a:close/>
              </a:path>
            </a:pathLst>
          </a:custGeom>
          <a:blipFill rotWithShape="1">
            <a:blip r:embed="rId4">
              <a:alphaModFix/>
            </a:blip>
            <a:stretch>
              <a:fillRect b="0" l="0" r="0" t="0"/>
            </a:stretch>
          </a:blipFill>
          <a:ln>
            <a:noFill/>
          </a:ln>
        </p:spPr>
      </p:sp>
      <p:grpSp>
        <p:nvGrpSpPr>
          <p:cNvPr id="173" name="Google Shape;173;p3"/>
          <p:cNvGrpSpPr/>
          <p:nvPr/>
        </p:nvGrpSpPr>
        <p:grpSpPr>
          <a:xfrm>
            <a:off x="358419" y="2785510"/>
            <a:ext cx="9870705" cy="2571824"/>
            <a:chOff x="-5561257" y="-998217"/>
            <a:chExt cx="13814843" cy="3429099"/>
          </a:xfrm>
        </p:grpSpPr>
        <p:sp>
          <p:nvSpPr>
            <p:cNvPr id="174" name="Google Shape;174;p3"/>
            <p:cNvSpPr txBox="1"/>
            <p:nvPr/>
          </p:nvSpPr>
          <p:spPr>
            <a:xfrm>
              <a:off x="-4736715" y="-998217"/>
              <a:ext cx="129903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200"/>
                <a:buFont typeface="Arial"/>
                <a:buNone/>
              </a:pPr>
              <a:r>
                <a:rPr b="1" i="0" lang="en-US" sz="3200" u="none" cap="none" strike="noStrike">
                  <a:solidFill>
                    <a:srgbClr val="101010"/>
                  </a:solidFill>
                  <a:latin typeface="Poppins"/>
                  <a:ea typeface="Poppins"/>
                  <a:cs typeface="Poppins"/>
                  <a:sym typeface="Poppins"/>
                </a:rPr>
                <a:t>Le problème</a:t>
              </a:r>
              <a:endParaRPr b="0" i="0" sz="1400" u="none" cap="none" strike="noStrike">
                <a:solidFill>
                  <a:srgbClr val="000000"/>
                </a:solidFill>
                <a:latin typeface="Poppins"/>
                <a:ea typeface="Poppins"/>
                <a:cs typeface="Poppins"/>
                <a:sym typeface="Poppins"/>
              </a:endParaRPr>
            </a:p>
          </p:txBody>
        </p:sp>
        <p:sp>
          <p:nvSpPr>
            <p:cNvPr id="175" name="Google Shape;175;p3"/>
            <p:cNvSpPr txBox="1"/>
            <p:nvPr/>
          </p:nvSpPr>
          <p:spPr>
            <a:xfrm>
              <a:off x="-5561257" y="35082"/>
              <a:ext cx="12990300" cy="2395800"/>
            </a:xfrm>
            <a:prstGeom prst="rect">
              <a:avLst/>
            </a:prstGeom>
            <a:noFill/>
            <a:ln>
              <a:noFill/>
            </a:ln>
          </p:spPr>
          <p:txBody>
            <a:bodyPr anchorCtr="0" anchor="t" bIns="0" lIns="0" spcFirstLastPara="1" rIns="0" wrap="square" tIns="0">
              <a:spAutoFit/>
            </a:bodyPr>
            <a:lstStyle/>
            <a:p>
              <a:pPr indent="-371157" lvl="0" marL="457200" marR="0" rtl="0" algn="l">
                <a:lnSpc>
                  <a:spcPct val="140000"/>
                </a:lnSpc>
                <a:spcBef>
                  <a:spcPts val="0"/>
                </a:spcBef>
                <a:spcAft>
                  <a:spcPts val="0"/>
                </a:spcAft>
                <a:buClr>
                  <a:srgbClr val="101010"/>
                </a:buClr>
                <a:buSzPts val="2245"/>
                <a:buFont typeface="Poppins"/>
                <a:buChar char="-"/>
              </a:pPr>
              <a:r>
                <a:rPr b="1" lang="en-US" sz="2245">
                  <a:solidFill>
                    <a:srgbClr val="101010"/>
                  </a:solidFill>
                  <a:latin typeface="Poppins"/>
                  <a:ea typeface="Poppins"/>
                  <a:cs typeface="Poppins"/>
                  <a:sym typeface="Poppins"/>
                </a:rPr>
                <a:t>Comment assurer la continuité et le confort du trajet </a:t>
              </a:r>
              <a:r>
                <a:rPr b="1" i="0" lang="en-US" sz="2245" u="none" cap="none" strike="noStrike">
                  <a:solidFill>
                    <a:srgbClr val="101010"/>
                  </a:solidFill>
                  <a:latin typeface="Poppins"/>
                  <a:ea typeface="Poppins"/>
                  <a:cs typeface="Poppins"/>
                  <a:sym typeface="Poppins"/>
                </a:rPr>
                <a:t>?</a:t>
              </a:r>
              <a:endParaRPr b="1" i="0" sz="2245" u="none" cap="none" strike="noStrike">
                <a:solidFill>
                  <a:srgbClr val="101010"/>
                </a:solidFill>
                <a:latin typeface="Poppins"/>
                <a:ea typeface="Poppins"/>
                <a:cs typeface="Poppins"/>
                <a:sym typeface="Poppins"/>
              </a:endParaRPr>
            </a:p>
            <a:p>
              <a:pPr indent="-371157" lvl="0" marL="457200" marR="0" rtl="0" algn="l">
                <a:lnSpc>
                  <a:spcPct val="140000"/>
                </a:lnSpc>
                <a:spcBef>
                  <a:spcPts val="0"/>
                </a:spcBef>
                <a:spcAft>
                  <a:spcPts val="0"/>
                </a:spcAft>
                <a:buClr>
                  <a:srgbClr val="101010"/>
                </a:buClr>
                <a:buSzPts val="2245"/>
                <a:buFont typeface="Poppins"/>
                <a:buChar char="-"/>
              </a:pPr>
              <a:r>
                <a:rPr lang="en-US" sz="2245">
                  <a:solidFill>
                    <a:srgbClr val="101010"/>
                  </a:solidFill>
                  <a:latin typeface="Poppins"/>
                  <a:ea typeface="Poppins"/>
                  <a:cs typeface="Poppins"/>
                  <a:sym typeface="Poppins"/>
                </a:rPr>
                <a:t>Personnes</a:t>
              </a:r>
              <a:r>
                <a:rPr b="1" lang="en-US" sz="2245">
                  <a:solidFill>
                    <a:srgbClr val="101010"/>
                  </a:solidFill>
                  <a:latin typeface="Poppins"/>
                  <a:ea typeface="Poppins"/>
                  <a:cs typeface="Poppins"/>
                  <a:sym typeface="Poppins"/>
                </a:rPr>
                <a:t> en situation de handicap</a:t>
              </a:r>
              <a:r>
                <a:rPr lang="en-US" sz="2245">
                  <a:solidFill>
                    <a:srgbClr val="101010"/>
                  </a:solidFill>
                  <a:latin typeface="Poppins"/>
                  <a:ea typeface="Poppins"/>
                  <a:cs typeface="Poppins"/>
                  <a:sym typeface="Poppins"/>
                </a:rPr>
                <a:t> ou </a:t>
              </a:r>
              <a:r>
                <a:rPr b="1" lang="en-US" sz="2245">
                  <a:solidFill>
                    <a:srgbClr val="101010"/>
                  </a:solidFill>
                  <a:latin typeface="Poppins"/>
                  <a:ea typeface="Poppins"/>
                  <a:cs typeface="Poppins"/>
                  <a:sym typeface="Poppins"/>
                </a:rPr>
                <a:t>inadaptations</a:t>
              </a:r>
              <a:r>
                <a:rPr lang="en-US" sz="2245">
                  <a:solidFill>
                    <a:srgbClr val="101010"/>
                  </a:solidFill>
                  <a:latin typeface="Poppins"/>
                  <a:ea typeface="Poppins"/>
                  <a:cs typeface="Poppins"/>
                  <a:sym typeface="Poppins"/>
                </a:rPr>
                <a:t> </a:t>
              </a:r>
              <a:r>
                <a:rPr b="1" lang="en-US" sz="2245">
                  <a:solidFill>
                    <a:srgbClr val="101010"/>
                  </a:solidFill>
                  <a:latin typeface="Poppins"/>
                  <a:ea typeface="Poppins"/>
                  <a:cs typeface="Poppins"/>
                  <a:sym typeface="Poppins"/>
                </a:rPr>
                <a:t>particulières</a:t>
              </a:r>
              <a:endParaRPr b="1" i="0" sz="2245" u="none" cap="none" strike="noStrike">
                <a:solidFill>
                  <a:srgbClr val="101010"/>
                </a:solidFill>
                <a:latin typeface="Poppins"/>
                <a:ea typeface="Poppins"/>
                <a:cs typeface="Poppins"/>
                <a:sym typeface="Poppins"/>
              </a:endParaRPr>
            </a:p>
            <a:p>
              <a:pPr indent="0" lvl="0" marL="0" marR="0" rtl="0" algn="l">
                <a:lnSpc>
                  <a:spcPct val="140000"/>
                </a:lnSpc>
                <a:spcBef>
                  <a:spcPts val="0"/>
                </a:spcBef>
                <a:spcAft>
                  <a:spcPts val="0"/>
                </a:spcAft>
                <a:buClr>
                  <a:srgbClr val="000000"/>
                </a:buClr>
                <a:buSzPts val="2245"/>
                <a:buFont typeface="Arial"/>
                <a:buNone/>
              </a:pPr>
              <a:r>
                <a:t/>
              </a:r>
              <a:endParaRPr b="0" i="0" sz="2245" u="none" cap="none" strike="noStrike">
                <a:solidFill>
                  <a:srgbClr val="101010"/>
                </a:solidFill>
                <a:latin typeface="Poppins"/>
                <a:ea typeface="Poppins"/>
                <a:cs typeface="Poppins"/>
                <a:sym typeface="Poppins"/>
              </a:endParaRPr>
            </a:p>
          </p:txBody>
        </p:sp>
      </p:grpSp>
      <p:sp>
        <p:nvSpPr>
          <p:cNvPr id="176" name="Google Shape;176;p3"/>
          <p:cNvSpPr txBox="1"/>
          <p:nvPr/>
        </p:nvSpPr>
        <p:spPr>
          <a:xfrm>
            <a:off x="1028700" y="996850"/>
            <a:ext cx="150762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Le problème et </a:t>
            </a:r>
            <a:r>
              <a:rPr b="1" lang="en-US" sz="5966">
                <a:solidFill>
                  <a:srgbClr val="FFFFFF"/>
                </a:solidFill>
                <a:latin typeface="Poppins"/>
                <a:ea typeface="Poppins"/>
                <a:cs typeface="Poppins"/>
                <a:sym typeface="Poppins"/>
              </a:rPr>
              <a:t>notre</a:t>
            </a:r>
            <a:r>
              <a:rPr b="1" i="0" lang="en-US" sz="5966" u="none" cap="none" strike="noStrike">
                <a:solidFill>
                  <a:srgbClr val="FFFFFF"/>
                </a:solidFill>
                <a:latin typeface="Poppins"/>
                <a:ea typeface="Poppins"/>
                <a:cs typeface="Poppins"/>
                <a:sym typeface="Poppins"/>
              </a:rPr>
              <a:t> solution</a:t>
            </a:r>
            <a:endParaRPr b="0" i="0" sz="1400" u="none" cap="none" strike="noStrike">
              <a:solidFill>
                <a:srgbClr val="000000"/>
              </a:solidFill>
              <a:latin typeface="Poppins"/>
              <a:ea typeface="Poppins"/>
              <a:cs typeface="Poppins"/>
              <a:sym typeface="Poppins"/>
            </a:endParaRPr>
          </a:p>
        </p:txBody>
      </p:sp>
      <p:grpSp>
        <p:nvGrpSpPr>
          <p:cNvPr id="177" name="Google Shape;177;p3"/>
          <p:cNvGrpSpPr/>
          <p:nvPr/>
        </p:nvGrpSpPr>
        <p:grpSpPr>
          <a:xfrm>
            <a:off x="17316161" y="630565"/>
            <a:ext cx="1943678" cy="1943678"/>
            <a:chOff x="0" y="0"/>
            <a:chExt cx="812800" cy="812800"/>
          </a:xfrm>
        </p:grpSpPr>
        <p:sp>
          <p:nvSpPr>
            <p:cNvPr id="178" name="Google Shape;17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3"/>
          <p:cNvGrpSpPr/>
          <p:nvPr/>
        </p:nvGrpSpPr>
        <p:grpSpPr>
          <a:xfrm>
            <a:off x="16710580" y="2158272"/>
            <a:ext cx="548720" cy="548720"/>
            <a:chOff x="0" y="0"/>
            <a:chExt cx="812800" cy="812800"/>
          </a:xfrm>
        </p:grpSpPr>
        <p:sp>
          <p:nvSpPr>
            <p:cNvPr id="181" name="Google Shape;18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3"/>
          <p:cNvGrpSpPr/>
          <p:nvPr/>
        </p:nvGrpSpPr>
        <p:grpSpPr>
          <a:xfrm>
            <a:off x="10295288" y="4558537"/>
            <a:ext cx="7720022" cy="1971901"/>
            <a:chOff x="-3438521" y="-1961268"/>
            <a:chExt cx="13419124" cy="2629201"/>
          </a:xfrm>
        </p:grpSpPr>
        <p:sp>
          <p:nvSpPr>
            <p:cNvPr id="184" name="Google Shape;184;p3"/>
            <p:cNvSpPr txBox="1"/>
            <p:nvPr/>
          </p:nvSpPr>
          <p:spPr>
            <a:xfrm>
              <a:off x="-3323497" y="-1961268"/>
              <a:ext cx="13304100" cy="656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3200"/>
                <a:buFont typeface="Arial"/>
                <a:buNone/>
              </a:pPr>
              <a:r>
                <a:rPr b="1" lang="en-US" sz="3200">
                  <a:solidFill>
                    <a:srgbClr val="101010"/>
                  </a:solidFill>
                  <a:latin typeface="Poppins"/>
                  <a:ea typeface="Poppins"/>
                  <a:cs typeface="Poppins"/>
                  <a:sym typeface="Poppins"/>
                </a:rPr>
                <a:t>Notre </a:t>
              </a:r>
              <a:r>
                <a:rPr b="1" i="0" lang="en-US" sz="3200" u="none" cap="none" strike="noStrike">
                  <a:solidFill>
                    <a:srgbClr val="101010"/>
                  </a:solidFill>
                  <a:latin typeface="Poppins"/>
                  <a:ea typeface="Poppins"/>
                  <a:cs typeface="Poppins"/>
                  <a:sym typeface="Poppins"/>
                </a:rPr>
                <a:t>solution</a:t>
              </a:r>
              <a:endParaRPr b="0" i="0" sz="1400" u="none" cap="none" strike="noStrike">
                <a:solidFill>
                  <a:srgbClr val="000000"/>
                </a:solidFill>
                <a:latin typeface="Poppins"/>
                <a:ea typeface="Poppins"/>
                <a:cs typeface="Poppins"/>
                <a:sym typeface="Poppins"/>
              </a:endParaRPr>
            </a:p>
          </p:txBody>
        </p:sp>
        <p:sp>
          <p:nvSpPr>
            <p:cNvPr id="185" name="Google Shape;185;p3"/>
            <p:cNvSpPr txBox="1"/>
            <p:nvPr/>
          </p:nvSpPr>
          <p:spPr>
            <a:xfrm>
              <a:off x="-3438521" y="-1082867"/>
              <a:ext cx="13304100" cy="1750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245">
                  <a:solidFill>
                    <a:srgbClr val="101010"/>
                  </a:solidFill>
                  <a:latin typeface="Poppins"/>
                  <a:ea typeface="Poppins"/>
                  <a:cs typeface="Poppins"/>
                  <a:sym typeface="Poppins"/>
                </a:rPr>
                <a:t>Application p</a:t>
              </a:r>
              <a:r>
                <a:rPr b="1" i="0" lang="en-US" sz="2245" u="none" cap="none" strike="noStrike">
                  <a:solidFill>
                    <a:srgbClr val="101010"/>
                  </a:solidFill>
                  <a:latin typeface="Poppins"/>
                  <a:ea typeface="Poppins"/>
                  <a:cs typeface="Poppins"/>
                  <a:sym typeface="Poppins"/>
                </a:rPr>
                <a:t>ersonna</a:t>
              </a:r>
              <a:r>
                <a:rPr b="1" lang="en-US" sz="2245">
                  <a:solidFill>
                    <a:srgbClr val="101010"/>
                  </a:solidFill>
                  <a:latin typeface="Poppins"/>
                  <a:ea typeface="Poppins"/>
                  <a:cs typeface="Poppins"/>
                  <a:sym typeface="Poppins"/>
                </a:rPr>
                <a:t>lisée, simple, accessible avec  connectivité</a:t>
              </a:r>
              <a:r>
                <a:rPr lang="en-US" sz="2245">
                  <a:solidFill>
                    <a:srgbClr val="101010"/>
                  </a:solidFill>
                  <a:latin typeface="Poppins"/>
                  <a:ea typeface="Poppins"/>
                  <a:cs typeface="Poppins"/>
                  <a:sym typeface="Poppins"/>
                </a:rPr>
                <a:t> (en ligne et hors ligne)</a:t>
              </a:r>
              <a:endParaRPr b="0" i="0" sz="2245" u="none" cap="none" strike="noStrike">
                <a:solidFill>
                  <a:srgbClr val="101010"/>
                </a:solidFill>
                <a:latin typeface="Poppins"/>
                <a:ea typeface="Poppins"/>
                <a:cs typeface="Poppins"/>
                <a:sym typeface="Poppins"/>
              </a:endParaRPr>
            </a:p>
            <a:p>
              <a:pPr indent="0" lvl="0" marL="0" marR="0" rtl="0" algn="ctr">
                <a:lnSpc>
                  <a:spcPct val="140000"/>
                </a:lnSpc>
                <a:spcBef>
                  <a:spcPts val="0"/>
                </a:spcBef>
                <a:spcAft>
                  <a:spcPts val="0"/>
                </a:spcAft>
                <a:buClr>
                  <a:srgbClr val="000000"/>
                </a:buClr>
                <a:buSzPts val="2245"/>
                <a:buFont typeface="Arial"/>
                <a:buNone/>
              </a:pPr>
              <a:r>
                <a:t/>
              </a:r>
              <a:endParaRPr b="0" i="0" sz="2245" u="none" cap="none" strike="noStrike">
                <a:solidFill>
                  <a:srgbClr val="101010"/>
                </a:solidFill>
                <a:latin typeface="Poppins"/>
                <a:ea typeface="Poppins"/>
                <a:cs typeface="Poppins"/>
                <a:sym typeface="Poppins"/>
              </a:endParaRPr>
            </a:p>
          </p:txBody>
        </p:sp>
      </p:grpSp>
      <p:grpSp>
        <p:nvGrpSpPr>
          <p:cNvPr id="186" name="Google Shape;186;p3"/>
          <p:cNvGrpSpPr/>
          <p:nvPr/>
        </p:nvGrpSpPr>
        <p:grpSpPr>
          <a:xfrm>
            <a:off x="1740371" y="6318175"/>
            <a:ext cx="7265596" cy="1979293"/>
            <a:chOff x="-17096522" y="6259453"/>
            <a:chExt cx="11485292" cy="2639057"/>
          </a:xfrm>
        </p:grpSpPr>
        <p:sp>
          <p:nvSpPr>
            <p:cNvPr id="187" name="Google Shape;187;p3"/>
            <p:cNvSpPr txBox="1"/>
            <p:nvPr/>
          </p:nvSpPr>
          <p:spPr>
            <a:xfrm>
              <a:off x="-17096522" y="6259453"/>
              <a:ext cx="11329500" cy="65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200"/>
                <a:buFont typeface="Arial"/>
                <a:buNone/>
              </a:pPr>
              <a:r>
                <a:rPr b="1" lang="en-US" sz="3200">
                  <a:solidFill>
                    <a:srgbClr val="101010"/>
                  </a:solidFill>
                  <a:latin typeface="Poppins"/>
                  <a:ea typeface="Poppins"/>
                  <a:cs typeface="Poppins"/>
                  <a:sym typeface="Poppins"/>
                </a:rPr>
                <a:t>L’objectif</a:t>
              </a:r>
              <a:endParaRPr b="0" i="0" sz="1400" u="none" cap="none" strike="noStrike">
                <a:solidFill>
                  <a:srgbClr val="000000"/>
                </a:solidFill>
                <a:latin typeface="Poppins"/>
                <a:ea typeface="Poppins"/>
                <a:cs typeface="Poppins"/>
                <a:sym typeface="Poppins"/>
              </a:endParaRPr>
            </a:p>
          </p:txBody>
        </p:sp>
        <p:sp>
          <p:nvSpPr>
            <p:cNvPr id="188" name="Google Shape;188;p3"/>
            <p:cNvSpPr txBox="1"/>
            <p:nvPr/>
          </p:nvSpPr>
          <p:spPr>
            <a:xfrm>
              <a:off x="-16940730" y="7147710"/>
              <a:ext cx="11329500" cy="175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45">
                  <a:solidFill>
                    <a:srgbClr val="101010"/>
                  </a:solidFill>
                  <a:latin typeface="Poppins"/>
                  <a:ea typeface="Poppins"/>
                  <a:cs typeface="Poppins"/>
                  <a:sym typeface="Poppins"/>
                </a:rPr>
                <a:t>Fournir l’</a:t>
              </a:r>
              <a:r>
                <a:rPr b="1" lang="en-US" sz="2245">
                  <a:solidFill>
                    <a:srgbClr val="101010"/>
                  </a:solidFill>
                  <a:latin typeface="Poppins"/>
                  <a:ea typeface="Poppins"/>
                  <a:cs typeface="Poppins"/>
                  <a:sym typeface="Poppins"/>
                </a:rPr>
                <a:t>information nécessaire</a:t>
              </a:r>
              <a:r>
                <a:rPr lang="en-US" sz="2245">
                  <a:solidFill>
                    <a:srgbClr val="101010"/>
                  </a:solidFill>
                  <a:latin typeface="Poppins"/>
                  <a:ea typeface="Poppins"/>
                  <a:cs typeface="Poppins"/>
                  <a:sym typeface="Poppins"/>
                </a:rPr>
                <a:t> </a:t>
              </a:r>
              <a:r>
                <a:rPr b="1" lang="en-US" sz="2245">
                  <a:solidFill>
                    <a:srgbClr val="101010"/>
                  </a:solidFill>
                  <a:latin typeface="Poppins"/>
                  <a:ea typeface="Poppins"/>
                  <a:cs typeface="Poppins"/>
                  <a:sym typeface="Poppins"/>
                </a:rPr>
                <a:t>au bon moment</a:t>
              </a:r>
              <a:r>
                <a:rPr lang="en-US" sz="2245">
                  <a:solidFill>
                    <a:srgbClr val="101010"/>
                  </a:solidFill>
                  <a:latin typeface="Poppins"/>
                  <a:ea typeface="Poppins"/>
                  <a:cs typeface="Poppins"/>
                  <a:sym typeface="Poppins"/>
                </a:rPr>
                <a:t>, </a:t>
              </a:r>
              <a:r>
                <a:rPr b="1" lang="en-US" sz="2245">
                  <a:solidFill>
                    <a:srgbClr val="101010"/>
                  </a:solidFill>
                  <a:latin typeface="Poppins"/>
                  <a:ea typeface="Poppins"/>
                  <a:cs typeface="Poppins"/>
                  <a:sym typeface="Poppins"/>
                </a:rPr>
                <a:t>sur</a:t>
              </a:r>
              <a:r>
                <a:rPr lang="en-US" sz="2245">
                  <a:solidFill>
                    <a:srgbClr val="101010"/>
                  </a:solidFill>
                  <a:latin typeface="Poppins"/>
                  <a:ea typeface="Poppins"/>
                  <a:cs typeface="Poppins"/>
                  <a:sym typeface="Poppins"/>
                </a:rPr>
                <a:t> l</a:t>
              </a:r>
              <a:r>
                <a:rPr b="1" lang="en-US" sz="2245">
                  <a:solidFill>
                    <a:srgbClr val="101010"/>
                  </a:solidFill>
                  <a:latin typeface="Poppins"/>
                  <a:ea typeface="Poppins"/>
                  <a:cs typeface="Poppins"/>
                  <a:sym typeface="Poppins"/>
                </a:rPr>
                <a:t>e bon canal</a:t>
              </a:r>
              <a:r>
                <a:rPr lang="en-US" sz="2245">
                  <a:solidFill>
                    <a:srgbClr val="101010"/>
                  </a:solidFill>
                  <a:latin typeface="Poppins"/>
                  <a:ea typeface="Poppins"/>
                  <a:cs typeface="Poppins"/>
                  <a:sym typeface="Poppins"/>
                </a:rPr>
                <a:t> et </a:t>
              </a:r>
              <a:r>
                <a:rPr b="1" lang="en-US" sz="2245">
                  <a:solidFill>
                    <a:srgbClr val="101010"/>
                  </a:solidFill>
                  <a:latin typeface="Poppins"/>
                  <a:ea typeface="Poppins"/>
                  <a:cs typeface="Poppins"/>
                  <a:sym typeface="Poppins"/>
                </a:rPr>
                <a:t>selon le profil voyageur identifié</a:t>
              </a:r>
              <a:endParaRPr b="0" i="0" sz="2245" u="none" cap="none" strike="noStrike">
                <a:solidFill>
                  <a:srgbClr val="101010"/>
                </a:solidFill>
                <a:latin typeface="Poppins"/>
                <a:ea typeface="Poppins"/>
                <a:cs typeface="Poppins"/>
                <a:sym typeface="Poppi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g31638f2ec60_0_13"/>
          <p:cNvGrpSpPr/>
          <p:nvPr/>
        </p:nvGrpSpPr>
        <p:grpSpPr>
          <a:xfrm>
            <a:off x="5214134" y="847873"/>
            <a:ext cx="2018508" cy="1363467"/>
            <a:chOff x="0" y="-47625"/>
            <a:chExt cx="531620" cy="359100"/>
          </a:xfrm>
        </p:grpSpPr>
        <p:sp>
          <p:nvSpPr>
            <p:cNvPr id="194" name="Google Shape;194;g31638f2ec60_0_13"/>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31638f2ec60_0_13"/>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g31638f2ec60_0_13"/>
          <p:cNvGrpSpPr/>
          <p:nvPr/>
        </p:nvGrpSpPr>
        <p:grpSpPr>
          <a:xfrm>
            <a:off x="7508854" y="847873"/>
            <a:ext cx="1183494" cy="1363467"/>
            <a:chOff x="0" y="-47625"/>
            <a:chExt cx="311700" cy="359100"/>
          </a:xfrm>
        </p:grpSpPr>
        <p:sp>
          <p:nvSpPr>
            <p:cNvPr id="197" name="Google Shape;197;g31638f2ec60_0_13"/>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9B8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31638f2ec60_0_13"/>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g31638f2ec60_0_13"/>
          <p:cNvGrpSpPr/>
          <p:nvPr/>
        </p:nvGrpSpPr>
        <p:grpSpPr>
          <a:xfrm>
            <a:off x="15116269" y="9589521"/>
            <a:ext cx="1943649" cy="1943649"/>
            <a:chOff x="0" y="0"/>
            <a:chExt cx="812800" cy="812800"/>
          </a:xfrm>
        </p:grpSpPr>
        <p:sp>
          <p:nvSpPr>
            <p:cNvPr id="200" name="Google Shape;200;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g31638f2ec60_0_13"/>
          <p:cNvGrpSpPr/>
          <p:nvPr/>
        </p:nvGrpSpPr>
        <p:grpSpPr>
          <a:xfrm>
            <a:off x="16786255" y="9040801"/>
            <a:ext cx="548721" cy="548721"/>
            <a:chOff x="0" y="0"/>
            <a:chExt cx="812800" cy="812800"/>
          </a:xfrm>
        </p:grpSpPr>
        <p:sp>
          <p:nvSpPr>
            <p:cNvPr id="203" name="Google Shape;203;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g31638f2ec60_0_13"/>
          <p:cNvGrpSpPr/>
          <p:nvPr/>
        </p:nvGrpSpPr>
        <p:grpSpPr>
          <a:xfrm>
            <a:off x="16710580" y="2158272"/>
            <a:ext cx="548721" cy="548721"/>
            <a:chOff x="0" y="0"/>
            <a:chExt cx="812800" cy="812800"/>
          </a:xfrm>
        </p:grpSpPr>
        <p:sp>
          <p:nvSpPr>
            <p:cNvPr id="206" name="Google Shape;206;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8" name="Google Shape;208;g31638f2ec60_0_13"/>
          <p:cNvSpPr/>
          <p:nvPr/>
        </p:nvSpPr>
        <p:spPr>
          <a:xfrm>
            <a:off x="11472773" y="933014"/>
            <a:ext cx="1388333" cy="1373436"/>
          </a:xfrm>
          <a:custGeom>
            <a:rect b="b" l="l" r="r" t="t"/>
            <a:pathLst>
              <a:path extrusionOk="0" h="1373436" w="1388333">
                <a:moveTo>
                  <a:pt x="0" y="0"/>
                </a:moveTo>
                <a:lnTo>
                  <a:pt x="1388333" y="0"/>
                </a:lnTo>
                <a:lnTo>
                  <a:pt x="1388333" y="1373436"/>
                </a:lnTo>
                <a:lnTo>
                  <a:pt x="0" y="1373436"/>
                </a:lnTo>
                <a:lnTo>
                  <a:pt x="0" y="0"/>
                </a:lnTo>
                <a:close/>
              </a:path>
            </a:pathLst>
          </a:custGeom>
          <a:blipFill rotWithShape="1">
            <a:blip r:embed="rId3">
              <a:alphaModFix/>
            </a:blip>
            <a:stretch>
              <a:fillRect b="0" l="0" r="0" t="0"/>
            </a:stretch>
          </a:blipFill>
          <a:ln>
            <a:noFill/>
          </a:ln>
        </p:spPr>
      </p:sp>
      <p:sp>
        <p:nvSpPr>
          <p:cNvPr id="209" name="Google Shape;209;g31638f2ec60_0_13"/>
          <p:cNvSpPr txBox="1"/>
          <p:nvPr/>
        </p:nvSpPr>
        <p:spPr>
          <a:xfrm>
            <a:off x="1028700" y="996839"/>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sp>
        <p:nvSpPr>
          <p:cNvPr id="210" name="Google Shape;210;g31638f2ec60_0_13"/>
          <p:cNvSpPr/>
          <p:nvPr/>
        </p:nvSpPr>
        <p:spPr>
          <a:xfrm rot="5400000">
            <a:off x="4719177" y="2704209"/>
            <a:ext cx="8816032" cy="4846264"/>
          </a:xfrm>
          <a:custGeom>
            <a:rect b="b" l="l" r="r" t="t"/>
            <a:pathLst>
              <a:path extrusionOk="0" h="4159883" w="5838432">
                <a:moveTo>
                  <a:pt x="0" y="0"/>
                </a:moveTo>
                <a:lnTo>
                  <a:pt x="5838433" y="0"/>
                </a:lnTo>
                <a:lnTo>
                  <a:pt x="5838433" y="4159883"/>
                </a:lnTo>
                <a:lnTo>
                  <a:pt x="0" y="4159883"/>
                </a:lnTo>
                <a:lnTo>
                  <a:pt x="0" y="0"/>
                </a:lnTo>
                <a:close/>
              </a:path>
            </a:pathLst>
          </a:custGeom>
          <a:blipFill rotWithShape="1">
            <a:blip r:embed="rId4">
              <a:alphaModFix/>
            </a:blip>
            <a:stretch>
              <a:fillRect b="0" l="0" r="0" t="0"/>
            </a:stretch>
          </a:blipFill>
          <a:ln>
            <a:noFill/>
          </a:ln>
        </p:spPr>
      </p:sp>
      <p:sp>
        <p:nvSpPr>
          <p:cNvPr id="211" name="Google Shape;211;g31638f2ec60_0_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2" name="Google Shape;212;g31638f2ec60_0_13"/>
          <p:cNvPicPr preferRelativeResize="0"/>
          <p:nvPr/>
        </p:nvPicPr>
        <p:blipFill>
          <a:blip r:embed="rId5">
            <a:alphaModFix/>
          </a:blip>
          <a:stretch>
            <a:fillRect/>
          </a:stretch>
        </p:blipFill>
        <p:spPr>
          <a:xfrm>
            <a:off x="-1728288" y="33531"/>
            <a:ext cx="21710956" cy="10187611"/>
          </a:xfrm>
          <a:prstGeom prst="rect">
            <a:avLst/>
          </a:prstGeom>
          <a:noFill/>
          <a:ln>
            <a:noFill/>
          </a:ln>
        </p:spPr>
      </p:pic>
      <p:grpSp>
        <p:nvGrpSpPr>
          <p:cNvPr id="213" name="Google Shape;213;g31638f2ec60_0_13"/>
          <p:cNvGrpSpPr/>
          <p:nvPr/>
        </p:nvGrpSpPr>
        <p:grpSpPr>
          <a:xfrm>
            <a:off x="-2397205" y="774264"/>
            <a:ext cx="2999985" cy="1363467"/>
            <a:chOff x="0" y="-47625"/>
            <a:chExt cx="531620" cy="359100"/>
          </a:xfrm>
        </p:grpSpPr>
        <p:sp>
          <p:nvSpPr>
            <p:cNvPr id="214" name="Google Shape;214;g31638f2ec60_0_13"/>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31638f2ec60_0_13"/>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6" name="Google Shape;216;g31638f2ec60_0_13"/>
          <p:cNvSpPr txBox="1"/>
          <p:nvPr/>
        </p:nvSpPr>
        <p:spPr>
          <a:xfrm>
            <a:off x="-2039350" y="996852"/>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grpSp>
        <p:nvGrpSpPr>
          <p:cNvPr id="217" name="Google Shape;217;g31638f2ec60_0_13"/>
          <p:cNvGrpSpPr/>
          <p:nvPr/>
        </p:nvGrpSpPr>
        <p:grpSpPr>
          <a:xfrm>
            <a:off x="18976609" y="-28504"/>
            <a:ext cx="1943649" cy="1943649"/>
            <a:chOff x="0" y="0"/>
            <a:chExt cx="812800" cy="812800"/>
          </a:xfrm>
        </p:grpSpPr>
        <p:sp>
          <p:nvSpPr>
            <p:cNvPr id="218" name="Google Shape;218;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g31638f2ec60_0_13"/>
          <p:cNvGrpSpPr/>
          <p:nvPr/>
        </p:nvGrpSpPr>
        <p:grpSpPr>
          <a:xfrm>
            <a:off x="18672360" y="-359725"/>
            <a:ext cx="548721" cy="548721"/>
            <a:chOff x="0" y="0"/>
            <a:chExt cx="812800" cy="812800"/>
          </a:xfrm>
        </p:grpSpPr>
        <p:sp>
          <p:nvSpPr>
            <p:cNvPr id="221" name="Google Shape;221;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3" name="Google Shape;223;g31638f2ec60_0_13"/>
          <p:cNvGrpSpPr/>
          <p:nvPr/>
        </p:nvGrpSpPr>
        <p:grpSpPr>
          <a:xfrm>
            <a:off x="-2092941" y="9372009"/>
            <a:ext cx="1943649" cy="1943649"/>
            <a:chOff x="0" y="0"/>
            <a:chExt cx="812800" cy="812800"/>
          </a:xfrm>
        </p:grpSpPr>
        <p:sp>
          <p:nvSpPr>
            <p:cNvPr id="224" name="Google Shape;224;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g31638f2ec60_0_13"/>
          <p:cNvGrpSpPr/>
          <p:nvPr/>
        </p:nvGrpSpPr>
        <p:grpSpPr>
          <a:xfrm>
            <a:off x="-2397190" y="9040788"/>
            <a:ext cx="548721" cy="548721"/>
            <a:chOff x="0" y="0"/>
            <a:chExt cx="812800" cy="812800"/>
          </a:xfrm>
        </p:grpSpPr>
        <p:sp>
          <p:nvSpPr>
            <p:cNvPr id="227" name="Google Shape;227;g31638f2ec60_0_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31638f2ec60_0_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g2d5ec82cbd9_0_36"/>
          <p:cNvGrpSpPr/>
          <p:nvPr/>
        </p:nvGrpSpPr>
        <p:grpSpPr>
          <a:xfrm>
            <a:off x="-1585061" y="847873"/>
            <a:ext cx="6527179" cy="1363467"/>
            <a:chOff x="0" y="-47625"/>
            <a:chExt cx="1719081" cy="359100"/>
          </a:xfrm>
        </p:grpSpPr>
        <p:sp>
          <p:nvSpPr>
            <p:cNvPr id="234" name="Google Shape;234;g2d5ec82cbd9_0_36"/>
            <p:cNvSpPr/>
            <p:nvPr/>
          </p:nvSpPr>
          <p:spPr>
            <a:xfrm>
              <a:off x="0" y="0"/>
              <a:ext cx="1719081" cy="311326"/>
            </a:xfrm>
            <a:custGeom>
              <a:rect b="b" l="l" r="r" t="t"/>
              <a:pathLst>
                <a:path extrusionOk="0" h="311326" w="1719081">
                  <a:moveTo>
                    <a:pt x="118611" y="0"/>
                  </a:moveTo>
                  <a:lnTo>
                    <a:pt x="1600469" y="0"/>
                  </a:lnTo>
                  <a:cubicBezTo>
                    <a:pt x="1631927" y="0"/>
                    <a:pt x="1662096" y="12497"/>
                    <a:pt x="1684340" y="34740"/>
                  </a:cubicBezTo>
                  <a:cubicBezTo>
                    <a:pt x="1706584" y="56984"/>
                    <a:pt x="1719081" y="87154"/>
                    <a:pt x="1719081" y="118611"/>
                  </a:cubicBezTo>
                  <a:lnTo>
                    <a:pt x="1719081" y="192714"/>
                  </a:lnTo>
                  <a:cubicBezTo>
                    <a:pt x="1719081" y="224172"/>
                    <a:pt x="1706584" y="254341"/>
                    <a:pt x="1684340" y="276585"/>
                  </a:cubicBezTo>
                  <a:cubicBezTo>
                    <a:pt x="1662096" y="298829"/>
                    <a:pt x="1631927" y="311326"/>
                    <a:pt x="1600469" y="311326"/>
                  </a:cubicBezTo>
                  <a:lnTo>
                    <a:pt x="118611" y="311326"/>
                  </a:lnTo>
                  <a:cubicBezTo>
                    <a:pt x="87154" y="311326"/>
                    <a:pt x="56984" y="298829"/>
                    <a:pt x="34740" y="276585"/>
                  </a:cubicBezTo>
                  <a:cubicBezTo>
                    <a:pt x="12497" y="254341"/>
                    <a:pt x="0" y="224172"/>
                    <a:pt x="0" y="192714"/>
                  </a:cubicBezTo>
                  <a:lnTo>
                    <a:pt x="0" y="118611"/>
                  </a:lnTo>
                  <a:cubicBezTo>
                    <a:pt x="0" y="87154"/>
                    <a:pt x="12497" y="56984"/>
                    <a:pt x="34740" y="34740"/>
                  </a:cubicBezTo>
                  <a:cubicBezTo>
                    <a:pt x="56984" y="12497"/>
                    <a:pt x="87154" y="0"/>
                    <a:pt x="118611"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d5ec82cbd9_0_36"/>
            <p:cNvSpPr txBox="1"/>
            <p:nvPr/>
          </p:nvSpPr>
          <p:spPr>
            <a:xfrm>
              <a:off x="0" y="-47625"/>
              <a:ext cx="17190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g2d5ec82cbd9_0_36"/>
          <p:cNvGrpSpPr/>
          <p:nvPr/>
        </p:nvGrpSpPr>
        <p:grpSpPr>
          <a:xfrm>
            <a:off x="5214134" y="847873"/>
            <a:ext cx="2018508" cy="1363467"/>
            <a:chOff x="0" y="-47625"/>
            <a:chExt cx="531620" cy="359100"/>
          </a:xfrm>
        </p:grpSpPr>
        <p:sp>
          <p:nvSpPr>
            <p:cNvPr id="237" name="Google Shape;237;g2d5ec82cbd9_0_36"/>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d5ec82cbd9_0_36"/>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g2d5ec82cbd9_0_36"/>
          <p:cNvGrpSpPr/>
          <p:nvPr/>
        </p:nvGrpSpPr>
        <p:grpSpPr>
          <a:xfrm>
            <a:off x="7508854" y="847873"/>
            <a:ext cx="1183494" cy="1363467"/>
            <a:chOff x="0" y="-47625"/>
            <a:chExt cx="311700" cy="359100"/>
          </a:xfrm>
        </p:grpSpPr>
        <p:sp>
          <p:nvSpPr>
            <p:cNvPr id="240" name="Google Shape;240;g2d5ec82cbd9_0_36"/>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9B8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2d5ec82cbd9_0_36"/>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g2d5ec82cbd9_0_36"/>
          <p:cNvGrpSpPr/>
          <p:nvPr/>
        </p:nvGrpSpPr>
        <p:grpSpPr>
          <a:xfrm>
            <a:off x="15116269" y="9589521"/>
            <a:ext cx="1943649" cy="1943649"/>
            <a:chOff x="0" y="0"/>
            <a:chExt cx="812800" cy="812800"/>
          </a:xfrm>
        </p:grpSpPr>
        <p:sp>
          <p:nvSpPr>
            <p:cNvPr id="243" name="Google Shape;243;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g2d5ec82cbd9_0_36"/>
          <p:cNvGrpSpPr/>
          <p:nvPr/>
        </p:nvGrpSpPr>
        <p:grpSpPr>
          <a:xfrm>
            <a:off x="16786255" y="9040801"/>
            <a:ext cx="548721" cy="548721"/>
            <a:chOff x="0" y="0"/>
            <a:chExt cx="812800" cy="812800"/>
          </a:xfrm>
        </p:grpSpPr>
        <p:sp>
          <p:nvSpPr>
            <p:cNvPr id="246" name="Google Shape;246;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8" name="Google Shape;248;g2d5ec82cbd9_0_36"/>
          <p:cNvGrpSpPr/>
          <p:nvPr/>
        </p:nvGrpSpPr>
        <p:grpSpPr>
          <a:xfrm>
            <a:off x="16710580" y="2158272"/>
            <a:ext cx="548721" cy="548721"/>
            <a:chOff x="0" y="0"/>
            <a:chExt cx="812800" cy="812800"/>
          </a:xfrm>
        </p:grpSpPr>
        <p:sp>
          <p:nvSpPr>
            <p:cNvPr id="249" name="Google Shape;249;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1" name="Google Shape;251;g2d5ec82cbd9_0_36"/>
          <p:cNvSpPr/>
          <p:nvPr/>
        </p:nvSpPr>
        <p:spPr>
          <a:xfrm>
            <a:off x="11472773" y="933014"/>
            <a:ext cx="1388333" cy="1373436"/>
          </a:xfrm>
          <a:custGeom>
            <a:rect b="b" l="l" r="r" t="t"/>
            <a:pathLst>
              <a:path extrusionOk="0" h="1373436" w="1388333">
                <a:moveTo>
                  <a:pt x="0" y="0"/>
                </a:moveTo>
                <a:lnTo>
                  <a:pt x="1388333" y="0"/>
                </a:lnTo>
                <a:lnTo>
                  <a:pt x="1388333" y="1373436"/>
                </a:lnTo>
                <a:lnTo>
                  <a:pt x="0" y="1373436"/>
                </a:lnTo>
                <a:lnTo>
                  <a:pt x="0" y="0"/>
                </a:lnTo>
                <a:close/>
              </a:path>
            </a:pathLst>
          </a:custGeom>
          <a:blipFill rotWithShape="1">
            <a:blip r:embed="rId3">
              <a:alphaModFix/>
            </a:blip>
            <a:stretch>
              <a:fillRect b="0" l="0" r="0" t="0"/>
            </a:stretch>
          </a:blipFill>
          <a:ln>
            <a:noFill/>
          </a:ln>
        </p:spPr>
      </p:sp>
      <p:sp>
        <p:nvSpPr>
          <p:cNvPr id="252" name="Google Shape;252;g2d5ec82cbd9_0_36"/>
          <p:cNvSpPr txBox="1"/>
          <p:nvPr/>
        </p:nvSpPr>
        <p:spPr>
          <a:xfrm>
            <a:off x="1028700" y="996839"/>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pic>
        <p:nvPicPr>
          <p:cNvPr id="253" name="Google Shape;253;g2d5ec82cbd9_0_36"/>
          <p:cNvPicPr preferRelativeResize="0"/>
          <p:nvPr/>
        </p:nvPicPr>
        <p:blipFill>
          <a:blip r:embed="rId4">
            <a:alphaModFix/>
          </a:blip>
          <a:stretch>
            <a:fillRect/>
          </a:stretch>
        </p:blipFill>
        <p:spPr>
          <a:xfrm>
            <a:off x="152400" y="2458850"/>
            <a:ext cx="139566" cy="69783"/>
          </a:xfrm>
          <a:prstGeom prst="rect">
            <a:avLst/>
          </a:prstGeom>
          <a:noFill/>
          <a:ln>
            <a:noFill/>
          </a:ln>
        </p:spPr>
      </p:pic>
      <p:pic>
        <p:nvPicPr>
          <p:cNvPr id="254" name="Google Shape;254;g2d5ec82cbd9_0_36"/>
          <p:cNvPicPr preferRelativeResize="0"/>
          <p:nvPr/>
        </p:nvPicPr>
        <p:blipFill>
          <a:blip r:embed="rId4">
            <a:alphaModFix/>
          </a:blip>
          <a:stretch>
            <a:fillRect/>
          </a:stretch>
        </p:blipFill>
        <p:spPr>
          <a:xfrm>
            <a:off x="-2160084" y="-180400"/>
            <a:ext cx="22307231" cy="10467404"/>
          </a:xfrm>
          <a:prstGeom prst="rect">
            <a:avLst/>
          </a:prstGeom>
          <a:noFill/>
          <a:ln>
            <a:noFill/>
          </a:ln>
        </p:spPr>
      </p:pic>
      <p:grpSp>
        <p:nvGrpSpPr>
          <p:cNvPr id="255" name="Google Shape;255;g2d5ec82cbd9_0_36"/>
          <p:cNvGrpSpPr/>
          <p:nvPr/>
        </p:nvGrpSpPr>
        <p:grpSpPr>
          <a:xfrm>
            <a:off x="-2397205" y="774264"/>
            <a:ext cx="2999985" cy="1363467"/>
            <a:chOff x="0" y="-47625"/>
            <a:chExt cx="531620" cy="359100"/>
          </a:xfrm>
        </p:grpSpPr>
        <p:sp>
          <p:nvSpPr>
            <p:cNvPr id="256" name="Google Shape;256;g2d5ec82cbd9_0_36"/>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2d5ec82cbd9_0_36"/>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8" name="Google Shape;258;g2d5ec82cbd9_0_36"/>
          <p:cNvSpPr txBox="1"/>
          <p:nvPr/>
        </p:nvSpPr>
        <p:spPr>
          <a:xfrm>
            <a:off x="-2039350" y="996852"/>
            <a:ext cx="34788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Démo</a:t>
            </a:r>
            <a:endParaRPr b="0" i="0" sz="1400" u="none" cap="none" strike="noStrike">
              <a:solidFill>
                <a:srgbClr val="000000"/>
              </a:solidFill>
              <a:latin typeface="Poppins"/>
              <a:ea typeface="Poppins"/>
              <a:cs typeface="Poppins"/>
              <a:sym typeface="Poppins"/>
            </a:endParaRPr>
          </a:p>
        </p:txBody>
      </p:sp>
      <p:grpSp>
        <p:nvGrpSpPr>
          <p:cNvPr id="259" name="Google Shape;259;g2d5ec82cbd9_0_36"/>
          <p:cNvGrpSpPr/>
          <p:nvPr/>
        </p:nvGrpSpPr>
        <p:grpSpPr>
          <a:xfrm>
            <a:off x="-2467641" y="8839546"/>
            <a:ext cx="1943649" cy="1943649"/>
            <a:chOff x="0" y="0"/>
            <a:chExt cx="812800" cy="812800"/>
          </a:xfrm>
        </p:grpSpPr>
        <p:sp>
          <p:nvSpPr>
            <p:cNvPr id="260" name="Google Shape;260;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g2d5ec82cbd9_0_36"/>
          <p:cNvGrpSpPr/>
          <p:nvPr/>
        </p:nvGrpSpPr>
        <p:grpSpPr>
          <a:xfrm>
            <a:off x="-2771890" y="8508325"/>
            <a:ext cx="548721" cy="548721"/>
            <a:chOff x="0" y="0"/>
            <a:chExt cx="812800" cy="812800"/>
          </a:xfrm>
        </p:grpSpPr>
        <p:sp>
          <p:nvSpPr>
            <p:cNvPr id="263" name="Google Shape;263;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g2d5ec82cbd9_0_36"/>
          <p:cNvGrpSpPr/>
          <p:nvPr/>
        </p:nvGrpSpPr>
        <p:grpSpPr>
          <a:xfrm>
            <a:off x="19339309" y="-28504"/>
            <a:ext cx="1943649" cy="1943649"/>
            <a:chOff x="0" y="0"/>
            <a:chExt cx="812800" cy="812800"/>
          </a:xfrm>
        </p:grpSpPr>
        <p:sp>
          <p:nvSpPr>
            <p:cNvPr id="266" name="Google Shape;266;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g2d5ec82cbd9_0_36"/>
          <p:cNvGrpSpPr/>
          <p:nvPr/>
        </p:nvGrpSpPr>
        <p:grpSpPr>
          <a:xfrm>
            <a:off x="19035060" y="-359725"/>
            <a:ext cx="548721" cy="548721"/>
            <a:chOff x="0" y="0"/>
            <a:chExt cx="812800" cy="812800"/>
          </a:xfrm>
        </p:grpSpPr>
        <p:sp>
          <p:nvSpPr>
            <p:cNvPr id="269" name="Google Shape;269;g2d5ec82cbd9_0_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2d5ec82cbd9_0_3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g2d5ed5f0e31_2_278"/>
          <p:cNvGrpSpPr/>
          <p:nvPr/>
        </p:nvGrpSpPr>
        <p:grpSpPr>
          <a:xfrm>
            <a:off x="570289" y="797098"/>
            <a:ext cx="6527179" cy="1363467"/>
            <a:chOff x="0" y="-47625"/>
            <a:chExt cx="1719081" cy="359100"/>
          </a:xfrm>
        </p:grpSpPr>
        <p:sp>
          <p:nvSpPr>
            <p:cNvPr id="276" name="Google Shape;276;g2d5ed5f0e31_2_278"/>
            <p:cNvSpPr/>
            <p:nvPr/>
          </p:nvSpPr>
          <p:spPr>
            <a:xfrm>
              <a:off x="0" y="0"/>
              <a:ext cx="1719081" cy="311326"/>
            </a:xfrm>
            <a:custGeom>
              <a:rect b="b" l="l" r="r" t="t"/>
              <a:pathLst>
                <a:path extrusionOk="0" h="311326" w="1719081">
                  <a:moveTo>
                    <a:pt x="118611" y="0"/>
                  </a:moveTo>
                  <a:lnTo>
                    <a:pt x="1600469" y="0"/>
                  </a:lnTo>
                  <a:cubicBezTo>
                    <a:pt x="1631927" y="0"/>
                    <a:pt x="1662096" y="12497"/>
                    <a:pt x="1684340" y="34740"/>
                  </a:cubicBezTo>
                  <a:cubicBezTo>
                    <a:pt x="1706584" y="56984"/>
                    <a:pt x="1719081" y="87154"/>
                    <a:pt x="1719081" y="118611"/>
                  </a:cubicBezTo>
                  <a:lnTo>
                    <a:pt x="1719081" y="192714"/>
                  </a:lnTo>
                  <a:cubicBezTo>
                    <a:pt x="1719081" y="224172"/>
                    <a:pt x="1706584" y="254341"/>
                    <a:pt x="1684340" y="276585"/>
                  </a:cubicBezTo>
                  <a:cubicBezTo>
                    <a:pt x="1662096" y="298829"/>
                    <a:pt x="1631927" y="311326"/>
                    <a:pt x="1600469" y="311326"/>
                  </a:cubicBezTo>
                  <a:lnTo>
                    <a:pt x="118611" y="311326"/>
                  </a:lnTo>
                  <a:cubicBezTo>
                    <a:pt x="87154" y="311326"/>
                    <a:pt x="56984" y="298829"/>
                    <a:pt x="34740" y="276585"/>
                  </a:cubicBezTo>
                  <a:cubicBezTo>
                    <a:pt x="12497" y="254341"/>
                    <a:pt x="0" y="224172"/>
                    <a:pt x="0" y="192714"/>
                  </a:cubicBezTo>
                  <a:lnTo>
                    <a:pt x="0" y="118611"/>
                  </a:lnTo>
                  <a:cubicBezTo>
                    <a:pt x="0" y="87154"/>
                    <a:pt x="12497" y="56984"/>
                    <a:pt x="34740" y="34740"/>
                  </a:cubicBezTo>
                  <a:cubicBezTo>
                    <a:pt x="56984" y="12497"/>
                    <a:pt x="87154" y="0"/>
                    <a:pt x="118611"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2d5ed5f0e31_2_278"/>
            <p:cNvSpPr txBox="1"/>
            <p:nvPr/>
          </p:nvSpPr>
          <p:spPr>
            <a:xfrm>
              <a:off x="0" y="-47625"/>
              <a:ext cx="17190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g2d5ed5f0e31_2_278"/>
          <p:cNvGrpSpPr/>
          <p:nvPr/>
        </p:nvGrpSpPr>
        <p:grpSpPr>
          <a:xfrm>
            <a:off x="7369484" y="797098"/>
            <a:ext cx="2018508" cy="1363467"/>
            <a:chOff x="0" y="-47625"/>
            <a:chExt cx="531620" cy="359100"/>
          </a:xfrm>
        </p:grpSpPr>
        <p:sp>
          <p:nvSpPr>
            <p:cNvPr id="279" name="Google Shape;279;g2d5ed5f0e31_2_278"/>
            <p:cNvSpPr/>
            <p:nvPr/>
          </p:nvSpPr>
          <p:spPr>
            <a:xfrm>
              <a:off x="0" y="0"/>
              <a:ext cx="531620" cy="311326"/>
            </a:xfrm>
            <a:custGeom>
              <a:rect b="b" l="l" r="r" t="t"/>
              <a:pathLst>
                <a:path extrusionOk="0" h="311326" w="531620">
                  <a:moveTo>
                    <a:pt x="155663" y="0"/>
                  </a:moveTo>
                  <a:lnTo>
                    <a:pt x="375957" y="0"/>
                  </a:lnTo>
                  <a:cubicBezTo>
                    <a:pt x="417242" y="0"/>
                    <a:pt x="456835" y="16400"/>
                    <a:pt x="486028" y="45593"/>
                  </a:cubicBezTo>
                  <a:cubicBezTo>
                    <a:pt x="515220" y="74785"/>
                    <a:pt x="531620" y="114378"/>
                    <a:pt x="531620" y="155663"/>
                  </a:cubicBezTo>
                  <a:lnTo>
                    <a:pt x="531620" y="155663"/>
                  </a:lnTo>
                  <a:cubicBezTo>
                    <a:pt x="531620" y="241633"/>
                    <a:pt x="461928" y="311326"/>
                    <a:pt x="375957"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2d5ed5f0e31_2_278"/>
            <p:cNvSpPr txBox="1"/>
            <p:nvPr/>
          </p:nvSpPr>
          <p:spPr>
            <a:xfrm>
              <a:off x="0" y="-47625"/>
              <a:ext cx="5316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g2d5ed5f0e31_2_278"/>
          <p:cNvGrpSpPr/>
          <p:nvPr/>
        </p:nvGrpSpPr>
        <p:grpSpPr>
          <a:xfrm>
            <a:off x="9664204" y="797098"/>
            <a:ext cx="1183494" cy="1363467"/>
            <a:chOff x="0" y="-47625"/>
            <a:chExt cx="311700" cy="359100"/>
          </a:xfrm>
        </p:grpSpPr>
        <p:sp>
          <p:nvSpPr>
            <p:cNvPr id="282" name="Google Shape;282;g2d5ed5f0e31_2_278"/>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9B8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d5ed5f0e31_2_278"/>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g2d5ed5f0e31_2_278"/>
          <p:cNvGrpSpPr/>
          <p:nvPr/>
        </p:nvGrpSpPr>
        <p:grpSpPr>
          <a:xfrm>
            <a:off x="15116269" y="9589521"/>
            <a:ext cx="1943649" cy="1943649"/>
            <a:chOff x="0" y="0"/>
            <a:chExt cx="812800" cy="812800"/>
          </a:xfrm>
        </p:grpSpPr>
        <p:sp>
          <p:nvSpPr>
            <p:cNvPr id="285" name="Google Shape;285;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7" name="Google Shape;287;g2d5ed5f0e31_2_278"/>
          <p:cNvGrpSpPr/>
          <p:nvPr/>
        </p:nvGrpSpPr>
        <p:grpSpPr>
          <a:xfrm>
            <a:off x="16786255" y="9040801"/>
            <a:ext cx="548721" cy="548721"/>
            <a:chOff x="0" y="0"/>
            <a:chExt cx="812800" cy="812800"/>
          </a:xfrm>
        </p:grpSpPr>
        <p:sp>
          <p:nvSpPr>
            <p:cNvPr id="288" name="Google Shape;288;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0" name="Google Shape;290;g2d5ed5f0e31_2_278"/>
          <p:cNvSpPr/>
          <p:nvPr/>
        </p:nvSpPr>
        <p:spPr>
          <a:xfrm>
            <a:off x="11472773" y="933014"/>
            <a:ext cx="1388333" cy="1373436"/>
          </a:xfrm>
          <a:custGeom>
            <a:rect b="b" l="l" r="r" t="t"/>
            <a:pathLst>
              <a:path extrusionOk="0" h="1373436" w="1388333">
                <a:moveTo>
                  <a:pt x="0" y="0"/>
                </a:moveTo>
                <a:lnTo>
                  <a:pt x="1388333" y="0"/>
                </a:lnTo>
                <a:lnTo>
                  <a:pt x="1388333" y="1373436"/>
                </a:lnTo>
                <a:lnTo>
                  <a:pt x="0" y="1373436"/>
                </a:lnTo>
                <a:lnTo>
                  <a:pt x="0" y="0"/>
                </a:lnTo>
                <a:close/>
              </a:path>
            </a:pathLst>
          </a:custGeom>
          <a:blipFill rotWithShape="1">
            <a:blip r:embed="rId3">
              <a:alphaModFix/>
            </a:blip>
            <a:stretch>
              <a:fillRect b="0" l="0" r="0" t="0"/>
            </a:stretch>
          </a:blipFill>
          <a:ln>
            <a:noFill/>
          </a:ln>
        </p:spPr>
      </p:sp>
      <p:sp>
        <p:nvSpPr>
          <p:cNvPr id="291" name="Google Shape;291;g2d5ed5f0e31_2_278"/>
          <p:cNvSpPr txBox="1"/>
          <p:nvPr/>
        </p:nvSpPr>
        <p:spPr>
          <a:xfrm>
            <a:off x="1018375" y="1019688"/>
            <a:ext cx="72429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lang="en-US" sz="5966">
                <a:solidFill>
                  <a:srgbClr val="FFFFFF"/>
                </a:solidFill>
                <a:latin typeface="Poppins"/>
                <a:ea typeface="Poppins"/>
                <a:cs typeface="Poppins"/>
                <a:sym typeface="Poppins"/>
              </a:rPr>
              <a:t>Vidéo démo</a:t>
            </a:r>
            <a:endParaRPr b="0" i="0" sz="1400" u="none" cap="none" strike="noStrike">
              <a:solidFill>
                <a:srgbClr val="000000"/>
              </a:solidFill>
              <a:latin typeface="Poppins"/>
              <a:ea typeface="Poppins"/>
              <a:cs typeface="Poppins"/>
              <a:sym typeface="Poppins"/>
            </a:endParaRPr>
          </a:p>
        </p:txBody>
      </p:sp>
      <p:pic>
        <p:nvPicPr>
          <p:cNvPr id="292" name="Google Shape;292;g2d5ed5f0e31_2_278"/>
          <p:cNvPicPr preferRelativeResize="0"/>
          <p:nvPr/>
        </p:nvPicPr>
        <p:blipFill>
          <a:blip r:embed="rId4">
            <a:alphaModFix/>
          </a:blip>
          <a:stretch>
            <a:fillRect/>
          </a:stretch>
        </p:blipFill>
        <p:spPr>
          <a:xfrm>
            <a:off x="152400" y="2458850"/>
            <a:ext cx="139566" cy="69783"/>
          </a:xfrm>
          <a:prstGeom prst="rect">
            <a:avLst/>
          </a:prstGeom>
          <a:noFill/>
          <a:ln>
            <a:noFill/>
          </a:ln>
        </p:spPr>
      </p:pic>
      <p:grpSp>
        <p:nvGrpSpPr>
          <p:cNvPr id="293" name="Google Shape;293;g2d5ed5f0e31_2_278"/>
          <p:cNvGrpSpPr/>
          <p:nvPr/>
        </p:nvGrpSpPr>
        <p:grpSpPr>
          <a:xfrm>
            <a:off x="-1651666" y="8869621"/>
            <a:ext cx="1943649" cy="1943649"/>
            <a:chOff x="0" y="0"/>
            <a:chExt cx="812800" cy="812800"/>
          </a:xfrm>
        </p:grpSpPr>
        <p:sp>
          <p:nvSpPr>
            <p:cNvPr id="294" name="Google Shape;294;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6" name="Google Shape;296;g2d5ed5f0e31_2_278"/>
          <p:cNvGrpSpPr/>
          <p:nvPr/>
        </p:nvGrpSpPr>
        <p:grpSpPr>
          <a:xfrm>
            <a:off x="-1955915" y="8538400"/>
            <a:ext cx="548721" cy="548721"/>
            <a:chOff x="0" y="0"/>
            <a:chExt cx="812800" cy="812800"/>
          </a:xfrm>
        </p:grpSpPr>
        <p:sp>
          <p:nvSpPr>
            <p:cNvPr id="297" name="Google Shape;297;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g2d5ed5f0e31_2_278"/>
          <p:cNvGrpSpPr/>
          <p:nvPr/>
        </p:nvGrpSpPr>
        <p:grpSpPr>
          <a:xfrm>
            <a:off x="17925584" y="331221"/>
            <a:ext cx="1943649" cy="1943649"/>
            <a:chOff x="0" y="0"/>
            <a:chExt cx="812800" cy="812800"/>
          </a:xfrm>
        </p:grpSpPr>
        <p:sp>
          <p:nvSpPr>
            <p:cNvPr id="300" name="Google Shape;300;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g2d5ed5f0e31_2_278"/>
          <p:cNvGrpSpPr/>
          <p:nvPr/>
        </p:nvGrpSpPr>
        <p:grpSpPr>
          <a:xfrm>
            <a:off x="17621335" y="0"/>
            <a:ext cx="548721" cy="548721"/>
            <a:chOff x="0" y="0"/>
            <a:chExt cx="812800" cy="812800"/>
          </a:xfrm>
        </p:grpSpPr>
        <p:sp>
          <p:nvSpPr>
            <p:cNvPr id="303" name="Google Shape;303;g2d5ed5f0e31_2_2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2d5ed5f0e31_2_2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05" name="Google Shape;305;g2d5ed5f0e31_2_278" title="Screen Recording 2024-11-22 at 14.45.43.mov">
            <a:hlinkClick r:id="rId5"/>
          </p:cNvPr>
          <p:cNvPicPr preferRelativeResize="0"/>
          <p:nvPr/>
        </p:nvPicPr>
        <p:blipFill>
          <a:blip r:embed="rId6">
            <a:alphaModFix/>
          </a:blip>
          <a:stretch>
            <a:fillRect/>
          </a:stretch>
        </p:blipFill>
        <p:spPr>
          <a:xfrm>
            <a:off x="3881875" y="2714625"/>
            <a:ext cx="9794575" cy="734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pSp>
        <p:nvGrpSpPr>
          <p:cNvPr id="310" name="Google Shape;310;g31638f2ec60_0_78"/>
          <p:cNvGrpSpPr/>
          <p:nvPr/>
        </p:nvGrpSpPr>
        <p:grpSpPr>
          <a:xfrm>
            <a:off x="-1585042" y="847876"/>
            <a:ext cx="13764105" cy="1363467"/>
            <a:chOff x="0" y="-47625"/>
            <a:chExt cx="2093400" cy="359100"/>
          </a:xfrm>
        </p:grpSpPr>
        <p:sp>
          <p:nvSpPr>
            <p:cNvPr id="311" name="Google Shape;311;g31638f2ec60_0_78"/>
            <p:cNvSpPr/>
            <p:nvPr/>
          </p:nvSpPr>
          <p:spPr>
            <a:xfrm>
              <a:off x="0" y="0"/>
              <a:ext cx="2093267" cy="311326"/>
            </a:xfrm>
            <a:custGeom>
              <a:rect b="b" l="l" r="r" t="t"/>
              <a:pathLst>
                <a:path extrusionOk="0" h="311326" w="2093267">
                  <a:moveTo>
                    <a:pt x="97409" y="0"/>
                  </a:moveTo>
                  <a:lnTo>
                    <a:pt x="1995858" y="0"/>
                  </a:lnTo>
                  <a:cubicBezTo>
                    <a:pt x="2049656" y="0"/>
                    <a:pt x="2093267" y="43611"/>
                    <a:pt x="2093267" y="97409"/>
                  </a:cubicBezTo>
                  <a:lnTo>
                    <a:pt x="2093267" y="213917"/>
                  </a:lnTo>
                  <a:cubicBezTo>
                    <a:pt x="2093267" y="267714"/>
                    <a:pt x="2049656" y="311326"/>
                    <a:pt x="1995858" y="311326"/>
                  </a:cubicBezTo>
                  <a:lnTo>
                    <a:pt x="97409" y="311326"/>
                  </a:lnTo>
                  <a:cubicBezTo>
                    <a:pt x="43611" y="311326"/>
                    <a:pt x="0" y="267714"/>
                    <a:pt x="0" y="213917"/>
                  </a:cubicBezTo>
                  <a:lnTo>
                    <a:pt x="0" y="97409"/>
                  </a:lnTo>
                  <a:cubicBezTo>
                    <a:pt x="0" y="43611"/>
                    <a:pt x="43611" y="0"/>
                    <a:pt x="97409"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31638f2ec60_0_78"/>
            <p:cNvSpPr txBox="1"/>
            <p:nvPr/>
          </p:nvSpPr>
          <p:spPr>
            <a:xfrm>
              <a:off x="0" y="-47625"/>
              <a:ext cx="20934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3" name="Google Shape;313;g31638f2ec60_0_78"/>
          <p:cNvSpPr/>
          <p:nvPr/>
        </p:nvSpPr>
        <p:spPr>
          <a:xfrm>
            <a:off x="12594865" y="1028700"/>
            <a:ext cx="1183624" cy="1182260"/>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4E3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 name="Google Shape;314;g31638f2ec60_0_78"/>
          <p:cNvGrpSpPr/>
          <p:nvPr/>
        </p:nvGrpSpPr>
        <p:grpSpPr>
          <a:xfrm>
            <a:off x="-593336" y="4721896"/>
            <a:ext cx="19141255" cy="5737871"/>
            <a:chOff x="0" y="-47625"/>
            <a:chExt cx="5041285" cy="1511199"/>
          </a:xfrm>
        </p:grpSpPr>
        <p:sp>
          <p:nvSpPr>
            <p:cNvPr id="315" name="Google Shape;315;g31638f2ec60_0_78"/>
            <p:cNvSpPr/>
            <p:nvPr/>
          </p:nvSpPr>
          <p:spPr>
            <a:xfrm>
              <a:off x="0" y="0"/>
              <a:ext cx="5041285" cy="1463574"/>
            </a:xfrm>
            <a:custGeom>
              <a:rect b="b" l="l" r="r" t="t"/>
              <a:pathLst>
                <a:path extrusionOk="0" h="1463574" w="5041285">
                  <a:moveTo>
                    <a:pt x="0" y="0"/>
                  </a:moveTo>
                  <a:lnTo>
                    <a:pt x="5041285" y="0"/>
                  </a:lnTo>
                  <a:lnTo>
                    <a:pt x="5041285" y="1463574"/>
                  </a:lnTo>
                  <a:lnTo>
                    <a:pt x="0" y="1463574"/>
                  </a:lnTo>
                  <a:close/>
                </a:path>
              </a:pathLst>
            </a:custGeom>
            <a:solidFill>
              <a:srgbClr val="4E338A"/>
            </a:solidFill>
            <a:ln>
              <a:noFill/>
            </a:ln>
          </p:spPr>
        </p:sp>
        <p:sp>
          <p:nvSpPr>
            <p:cNvPr id="316" name="Google Shape;316;g31638f2ec60_0_78"/>
            <p:cNvSpPr txBox="1"/>
            <p:nvPr/>
          </p:nvSpPr>
          <p:spPr>
            <a:xfrm>
              <a:off x="0" y="-47625"/>
              <a:ext cx="5041200" cy="1511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g31638f2ec60_0_78"/>
          <p:cNvGrpSpPr/>
          <p:nvPr/>
        </p:nvGrpSpPr>
        <p:grpSpPr>
          <a:xfrm>
            <a:off x="1028700" y="9589521"/>
            <a:ext cx="1943649" cy="1943649"/>
            <a:chOff x="0" y="0"/>
            <a:chExt cx="812800" cy="812800"/>
          </a:xfrm>
        </p:grpSpPr>
        <p:sp>
          <p:nvSpPr>
            <p:cNvPr id="318" name="Google Shape;318;g31638f2ec60_0_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31638f2ec60_0_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g31638f2ec60_0_78"/>
          <p:cNvGrpSpPr/>
          <p:nvPr/>
        </p:nvGrpSpPr>
        <p:grpSpPr>
          <a:xfrm>
            <a:off x="2698686" y="9040801"/>
            <a:ext cx="548721" cy="548721"/>
            <a:chOff x="0" y="0"/>
            <a:chExt cx="812800" cy="812800"/>
          </a:xfrm>
        </p:grpSpPr>
        <p:sp>
          <p:nvSpPr>
            <p:cNvPr id="321" name="Google Shape;321;g31638f2ec60_0_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31638f2ec60_0_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g31638f2ec60_0_78"/>
          <p:cNvGrpSpPr/>
          <p:nvPr/>
        </p:nvGrpSpPr>
        <p:grpSpPr>
          <a:xfrm>
            <a:off x="16344322" y="-860513"/>
            <a:ext cx="1943649" cy="1943649"/>
            <a:chOff x="0" y="0"/>
            <a:chExt cx="812800" cy="812800"/>
          </a:xfrm>
        </p:grpSpPr>
        <p:sp>
          <p:nvSpPr>
            <p:cNvPr id="324" name="Google Shape;324;g31638f2ec60_0_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31638f2ec60_0_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g31638f2ec60_0_78"/>
          <p:cNvGrpSpPr/>
          <p:nvPr/>
        </p:nvGrpSpPr>
        <p:grpSpPr>
          <a:xfrm>
            <a:off x="15738741" y="667194"/>
            <a:ext cx="548721" cy="548721"/>
            <a:chOff x="0" y="0"/>
            <a:chExt cx="812800" cy="812800"/>
          </a:xfrm>
        </p:grpSpPr>
        <p:sp>
          <p:nvSpPr>
            <p:cNvPr id="327" name="Google Shape;327;g31638f2ec60_0_7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31638f2ec60_0_7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9" name="Google Shape;329;g31638f2ec60_0_78"/>
          <p:cNvSpPr/>
          <p:nvPr/>
        </p:nvSpPr>
        <p:spPr>
          <a:xfrm>
            <a:off x="8117783" y="3223888"/>
            <a:ext cx="2049620" cy="2058268"/>
          </a:xfrm>
          <a:custGeom>
            <a:rect b="b" l="l" r="r" t="t"/>
            <a:pathLst>
              <a:path extrusionOk="0" h="2058268" w="2049620">
                <a:moveTo>
                  <a:pt x="0" y="0"/>
                </a:moveTo>
                <a:lnTo>
                  <a:pt x="2049620" y="0"/>
                </a:lnTo>
                <a:lnTo>
                  <a:pt x="2049620" y="2058268"/>
                </a:lnTo>
                <a:lnTo>
                  <a:pt x="0" y="2058268"/>
                </a:lnTo>
                <a:lnTo>
                  <a:pt x="0" y="0"/>
                </a:lnTo>
                <a:close/>
              </a:path>
            </a:pathLst>
          </a:custGeom>
          <a:blipFill rotWithShape="1">
            <a:blip r:embed="rId3">
              <a:alphaModFix/>
            </a:blip>
            <a:stretch>
              <a:fillRect b="0" l="0" r="0" t="0"/>
            </a:stretch>
          </a:blipFill>
          <a:ln>
            <a:noFill/>
          </a:ln>
        </p:spPr>
      </p:sp>
      <p:sp>
        <p:nvSpPr>
          <p:cNvPr id="330" name="Google Shape;330;g31638f2ec60_0_78"/>
          <p:cNvSpPr/>
          <p:nvPr/>
        </p:nvSpPr>
        <p:spPr>
          <a:xfrm>
            <a:off x="12920128" y="3223888"/>
            <a:ext cx="2049620" cy="2058268"/>
          </a:xfrm>
          <a:custGeom>
            <a:rect b="b" l="l" r="r" t="t"/>
            <a:pathLst>
              <a:path extrusionOk="0" h="2058268" w="2049620">
                <a:moveTo>
                  <a:pt x="0" y="0"/>
                </a:moveTo>
                <a:lnTo>
                  <a:pt x="2049621" y="0"/>
                </a:lnTo>
                <a:lnTo>
                  <a:pt x="2049621" y="2058268"/>
                </a:lnTo>
                <a:lnTo>
                  <a:pt x="0" y="2058268"/>
                </a:lnTo>
                <a:lnTo>
                  <a:pt x="0" y="0"/>
                </a:lnTo>
                <a:close/>
              </a:path>
            </a:pathLst>
          </a:custGeom>
          <a:blipFill rotWithShape="1">
            <a:blip r:embed="rId4">
              <a:alphaModFix/>
            </a:blip>
            <a:stretch>
              <a:fillRect b="0" l="0" r="0" t="0"/>
            </a:stretch>
          </a:blipFill>
          <a:ln>
            <a:noFill/>
          </a:ln>
        </p:spPr>
      </p:sp>
      <p:sp>
        <p:nvSpPr>
          <p:cNvPr id="331" name="Google Shape;331;g31638f2ec60_0_78"/>
          <p:cNvSpPr/>
          <p:nvPr/>
        </p:nvSpPr>
        <p:spPr>
          <a:xfrm>
            <a:off x="3314099" y="3223888"/>
            <a:ext cx="2049620" cy="2058268"/>
          </a:xfrm>
          <a:custGeom>
            <a:rect b="b" l="l" r="r" t="t"/>
            <a:pathLst>
              <a:path extrusionOk="0" h="2058268" w="2049620">
                <a:moveTo>
                  <a:pt x="0" y="0"/>
                </a:moveTo>
                <a:lnTo>
                  <a:pt x="2049620" y="0"/>
                </a:lnTo>
                <a:lnTo>
                  <a:pt x="2049620" y="2058268"/>
                </a:lnTo>
                <a:lnTo>
                  <a:pt x="0" y="2058268"/>
                </a:lnTo>
                <a:lnTo>
                  <a:pt x="0" y="0"/>
                </a:lnTo>
                <a:close/>
              </a:path>
            </a:pathLst>
          </a:custGeom>
          <a:blipFill rotWithShape="1">
            <a:blip r:embed="rId5">
              <a:alphaModFix/>
            </a:blip>
            <a:stretch>
              <a:fillRect b="0" l="0" r="0" t="0"/>
            </a:stretch>
          </a:blipFill>
          <a:ln>
            <a:noFill/>
          </a:ln>
        </p:spPr>
      </p:sp>
      <p:sp>
        <p:nvSpPr>
          <p:cNvPr id="332" name="Google Shape;332;g31638f2ec60_0_78"/>
          <p:cNvSpPr txBox="1"/>
          <p:nvPr/>
        </p:nvSpPr>
        <p:spPr>
          <a:xfrm>
            <a:off x="2752903" y="5619207"/>
            <a:ext cx="31719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Poppins"/>
                <a:ea typeface="Poppins"/>
                <a:cs typeface="Poppins"/>
                <a:sym typeface="Poppins"/>
              </a:rPr>
              <a:t>Problème 1</a:t>
            </a:r>
            <a:endParaRPr b="0" i="0" sz="1400" u="none" cap="none" strike="noStrike">
              <a:solidFill>
                <a:srgbClr val="000000"/>
              </a:solidFill>
              <a:latin typeface="Poppins"/>
              <a:ea typeface="Poppins"/>
              <a:cs typeface="Poppins"/>
              <a:sym typeface="Poppins"/>
            </a:endParaRPr>
          </a:p>
        </p:txBody>
      </p:sp>
      <p:sp>
        <p:nvSpPr>
          <p:cNvPr id="333" name="Google Shape;333;g31638f2ec60_0_78"/>
          <p:cNvSpPr txBox="1"/>
          <p:nvPr/>
        </p:nvSpPr>
        <p:spPr>
          <a:xfrm>
            <a:off x="1028700" y="6607850"/>
            <a:ext cx="5829300" cy="17970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SzPts val="2245"/>
              <a:buFont typeface="Arial"/>
              <a:buNone/>
            </a:pPr>
            <a:r>
              <a:rPr lang="en-US" sz="2245">
                <a:solidFill>
                  <a:schemeClr val="lt1"/>
                </a:solidFill>
                <a:latin typeface="Poppins"/>
                <a:ea typeface="Poppins"/>
                <a:cs typeface="Poppins"/>
                <a:sym typeface="Poppins"/>
              </a:rPr>
              <a:t>Trouver une réponse adaptée aux  besoins  hétérogènes des usagers avec handicap</a:t>
            </a:r>
            <a:endParaRPr>
              <a:solidFill>
                <a:schemeClr val="dk1"/>
              </a:solidFill>
              <a:latin typeface="Poppins"/>
              <a:ea typeface="Poppins"/>
              <a:cs typeface="Poppins"/>
              <a:sym typeface="Poppins"/>
            </a:endParaRPr>
          </a:p>
          <a:p>
            <a:pPr indent="0" lvl="0" marL="0" marR="0" rtl="0" algn="l">
              <a:lnSpc>
                <a:spcPct val="140000"/>
              </a:lnSpc>
              <a:spcBef>
                <a:spcPts val="0"/>
              </a:spcBef>
              <a:spcAft>
                <a:spcPts val="0"/>
              </a:spcAft>
              <a:buClr>
                <a:srgbClr val="000000"/>
              </a:buClr>
              <a:buSzPts val="2245"/>
              <a:buFont typeface="Arial"/>
              <a:buNone/>
            </a:pPr>
            <a:r>
              <a:t/>
            </a:r>
            <a:endParaRPr sz="2245">
              <a:solidFill>
                <a:schemeClr val="lt1"/>
              </a:solidFill>
              <a:latin typeface="Poppins"/>
              <a:ea typeface="Poppins"/>
              <a:cs typeface="Poppins"/>
              <a:sym typeface="Poppins"/>
            </a:endParaRPr>
          </a:p>
        </p:txBody>
      </p:sp>
      <p:sp>
        <p:nvSpPr>
          <p:cNvPr id="334" name="Google Shape;334;g31638f2ec60_0_78"/>
          <p:cNvSpPr txBox="1"/>
          <p:nvPr/>
        </p:nvSpPr>
        <p:spPr>
          <a:xfrm>
            <a:off x="7556588" y="5619207"/>
            <a:ext cx="31719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Poppins"/>
                <a:ea typeface="Poppins"/>
                <a:cs typeface="Poppins"/>
                <a:sym typeface="Poppins"/>
              </a:rPr>
              <a:t>Problème 2</a:t>
            </a:r>
            <a:endParaRPr b="0" i="0" sz="1400" u="none" cap="none" strike="noStrike">
              <a:solidFill>
                <a:srgbClr val="000000"/>
              </a:solidFill>
              <a:latin typeface="Poppins"/>
              <a:ea typeface="Poppins"/>
              <a:cs typeface="Poppins"/>
              <a:sym typeface="Poppins"/>
            </a:endParaRPr>
          </a:p>
        </p:txBody>
      </p:sp>
      <p:sp>
        <p:nvSpPr>
          <p:cNvPr id="335" name="Google Shape;335;g31638f2ec60_0_78"/>
          <p:cNvSpPr txBox="1"/>
          <p:nvPr/>
        </p:nvSpPr>
        <p:spPr>
          <a:xfrm>
            <a:off x="7248825" y="6590900"/>
            <a:ext cx="4806600" cy="13131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SzPts val="2245"/>
              <a:buFont typeface="Arial"/>
              <a:buNone/>
            </a:pPr>
            <a:r>
              <a:rPr lang="en-US" sz="2245">
                <a:solidFill>
                  <a:schemeClr val="lt1"/>
                </a:solidFill>
                <a:latin typeface="Poppins"/>
                <a:ea typeface="Poppins"/>
                <a:cs typeface="Poppins"/>
                <a:sym typeface="Poppins"/>
              </a:rPr>
              <a:t>LLM frugal moins consommateur d’énergie VS un LLM open AI dévoreur d’énergie</a:t>
            </a:r>
            <a:endParaRPr b="0" i="0" sz="2245" u="none" cap="none" strike="noStrike">
              <a:solidFill>
                <a:srgbClr val="FFFFFF"/>
              </a:solidFill>
              <a:latin typeface="Poppins"/>
              <a:ea typeface="Poppins"/>
              <a:cs typeface="Poppins"/>
              <a:sym typeface="Poppins"/>
            </a:endParaRPr>
          </a:p>
        </p:txBody>
      </p:sp>
      <p:sp>
        <p:nvSpPr>
          <p:cNvPr id="336" name="Google Shape;336;g31638f2ec60_0_78"/>
          <p:cNvSpPr txBox="1"/>
          <p:nvPr/>
        </p:nvSpPr>
        <p:spPr>
          <a:xfrm>
            <a:off x="12363085" y="5619207"/>
            <a:ext cx="31719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Poppins"/>
                <a:ea typeface="Poppins"/>
                <a:cs typeface="Poppins"/>
                <a:sym typeface="Poppins"/>
              </a:rPr>
              <a:t>Problème 3</a:t>
            </a:r>
            <a:endParaRPr b="0" i="0" sz="1400" u="none" cap="none" strike="noStrike">
              <a:solidFill>
                <a:srgbClr val="000000"/>
              </a:solidFill>
              <a:latin typeface="Poppins"/>
              <a:ea typeface="Poppins"/>
              <a:cs typeface="Poppins"/>
              <a:sym typeface="Poppins"/>
            </a:endParaRPr>
          </a:p>
        </p:txBody>
      </p:sp>
      <p:sp>
        <p:nvSpPr>
          <p:cNvPr id="337" name="Google Shape;337;g31638f2ec60_0_78"/>
          <p:cNvSpPr txBox="1"/>
          <p:nvPr/>
        </p:nvSpPr>
        <p:spPr>
          <a:xfrm>
            <a:off x="12594875" y="6590900"/>
            <a:ext cx="5211900" cy="13131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SzPts val="2245"/>
              <a:buFont typeface="Arial"/>
              <a:buNone/>
            </a:pPr>
            <a:r>
              <a:rPr lang="en-US" sz="2245">
                <a:solidFill>
                  <a:schemeClr val="lt1"/>
                </a:solidFill>
                <a:latin typeface="Poppins"/>
                <a:ea typeface="Poppins"/>
                <a:cs typeface="Poppins"/>
                <a:sym typeface="Poppins"/>
              </a:rPr>
              <a:t>Etape obligatoire de validation du FALC auprès   d’un jury spécialiste de l’accessibilité </a:t>
            </a:r>
            <a:endParaRPr b="0" i="0" sz="1400" u="none" cap="none" strike="noStrike">
              <a:solidFill>
                <a:srgbClr val="000000"/>
              </a:solidFill>
              <a:latin typeface="Poppins"/>
              <a:ea typeface="Poppins"/>
              <a:cs typeface="Poppins"/>
              <a:sym typeface="Poppins"/>
            </a:endParaRPr>
          </a:p>
        </p:txBody>
      </p:sp>
      <p:sp>
        <p:nvSpPr>
          <p:cNvPr id="338" name="Google Shape;338;g31638f2ec60_0_78"/>
          <p:cNvSpPr txBox="1"/>
          <p:nvPr/>
        </p:nvSpPr>
        <p:spPr>
          <a:xfrm>
            <a:off x="1028700" y="996850"/>
            <a:ext cx="10496100" cy="9183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i="0" lang="en-US" sz="5966" u="none" cap="none" strike="noStrike">
                <a:solidFill>
                  <a:srgbClr val="FFFFFF"/>
                </a:solidFill>
                <a:latin typeface="Poppins"/>
                <a:ea typeface="Poppins"/>
                <a:cs typeface="Poppins"/>
                <a:sym typeface="Poppins"/>
              </a:rPr>
              <a:t>Les problèmes surmontés </a:t>
            </a:r>
            <a:endParaRPr b="0" i="0" sz="1400" u="none" cap="none" strike="noStrike">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2d5ed5f0e31_2_373"/>
          <p:cNvPicPr preferRelativeResize="0"/>
          <p:nvPr/>
        </p:nvPicPr>
        <p:blipFill>
          <a:blip r:embed="rId3">
            <a:alphaModFix/>
          </a:blip>
          <a:stretch>
            <a:fillRect/>
          </a:stretch>
        </p:blipFill>
        <p:spPr>
          <a:xfrm>
            <a:off x="11644008" y="630575"/>
            <a:ext cx="3887742" cy="8425498"/>
          </a:xfrm>
          <a:prstGeom prst="rect">
            <a:avLst/>
          </a:prstGeom>
          <a:noFill/>
          <a:ln>
            <a:noFill/>
          </a:ln>
        </p:spPr>
      </p:pic>
      <p:grpSp>
        <p:nvGrpSpPr>
          <p:cNvPr id="344" name="Google Shape;344;g2d5ed5f0e31_2_373"/>
          <p:cNvGrpSpPr/>
          <p:nvPr/>
        </p:nvGrpSpPr>
        <p:grpSpPr>
          <a:xfrm>
            <a:off x="15116269" y="9589521"/>
            <a:ext cx="1943649" cy="1943649"/>
            <a:chOff x="0" y="0"/>
            <a:chExt cx="812800" cy="812800"/>
          </a:xfrm>
        </p:grpSpPr>
        <p:sp>
          <p:nvSpPr>
            <p:cNvPr id="345" name="Google Shape;345;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7" name="Google Shape;347;g2d5ed5f0e31_2_373"/>
          <p:cNvSpPr/>
          <p:nvPr/>
        </p:nvSpPr>
        <p:spPr>
          <a:xfrm>
            <a:off x="-1585024" y="1028700"/>
            <a:ext cx="7638761" cy="1182260"/>
          </a:xfrm>
          <a:custGeom>
            <a:rect b="b" l="l" r="r" t="t"/>
            <a:pathLst>
              <a:path extrusionOk="0" h="311326" w="1688124">
                <a:moveTo>
                  <a:pt x="120786" y="0"/>
                </a:moveTo>
                <a:lnTo>
                  <a:pt x="1567337" y="0"/>
                </a:lnTo>
                <a:cubicBezTo>
                  <a:pt x="1634046" y="0"/>
                  <a:pt x="1688124" y="54078"/>
                  <a:pt x="1688124" y="120786"/>
                </a:cubicBezTo>
                <a:lnTo>
                  <a:pt x="1688124" y="190539"/>
                </a:lnTo>
                <a:cubicBezTo>
                  <a:pt x="1688124" y="257248"/>
                  <a:pt x="1634046" y="311326"/>
                  <a:pt x="1567337" y="311326"/>
                </a:cubicBezTo>
                <a:lnTo>
                  <a:pt x="120786" y="311326"/>
                </a:lnTo>
                <a:cubicBezTo>
                  <a:pt x="54078" y="311326"/>
                  <a:pt x="0" y="257248"/>
                  <a:pt x="0" y="190539"/>
                </a:cubicBezTo>
                <a:lnTo>
                  <a:pt x="0" y="120786"/>
                </a:lnTo>
                <a:cubicBezTo>
                  <a:pt x="0" y="54078"/>
                  <a:pt x="54078" y="0"/>
                  <a:pt x="120786" y="0"/>
                </a:cubicBezTo>
                <a:close/>
              </a:path>
            </a:pathLst>
          </a:custGeom>
          <a:solidFill>
            <a:srgbClr val="4E3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Google Shape;348;g2d5ed5f0e31_2_373"/>
          <p:cNvGrpSpPr/>
          <p:nvPr/>
        </p:nvGrpSpPr>
        <p:grpSpPr>
          <a:xfrm>
            <a:off x="16786255" y="9040801"/>
            <a:ext cx="548721" cy="548721"/>
            <a:chOff x="0" y="0"/>
            <a:chExt cx="812800" cy="812800"/>
          </a:xfrm>
        </p:grpSpPr>
        <p:sp>
          <p:nvSpPr>
            <p:cNvPr id="349" name="Google Shape;349;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g2d5ed5f0e31_2_373"/>
          <p:cNvGrpSpPr/>
          <p:nvPr/>
        </p:nvGrpSpPr>
        <p:grpSpPr>
          <a:xfrm>
            <a:off x="4027384" y="9589521"/>
            <a:ext cx="1943649" cy="1943649"/>
            <a:chOff x="0" y="0"/>
            <a:chExt cx="812800" cy="812800"/>
          </a:xfrm>
        </p:grpSpPr>
        <p:sp>
          <p:nvSpPr>
            <p:cNvPr id="352" name="Google Shape;352;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E72F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g2d5ed5f0e31_2_373"/>
          <p:cNvGrpSpPr/>
          <p:nvPr/>
        </p:nvGrpSpPr>
        <p:grpSpPr>
          <a:xfrm>
            <a:off x="3723135" y="9258300"/>
            <a:ext cx="548721" cy="548721"/>
            <a:chOff x="0" y="0"/>
            <a:chExt cx="812800" cy="812800"/>
          </a:xfrm>
        </p:grpSpPr>
        <p:sp>
          <p:nvSpPr>
            <p:cNvPr id="355" name="Google Shape;355;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7" name="Google Shape;357;g2d5ed5f0e31_2_373"/>
          <p:cNvSpPr/>
          <p:nvPr/>
        </p:nvSpPr>
        <p:spPr>
          <a:xfrm>
            <a:off x="8766162" y="8380650"/>
            <a:ext cx="12700215" cy="1467911"/>
          </a:xfrm>
          <a:custGeom>
            <a:rect b="b" l="l" r="r" t="t"/>
            <a:pathLst>
              <a:path extrusionOk="0" h="1467911" w="12700215">
                <a:moveTo>
                  <a:pt x="0" y="0"/>
                </a:moveTo>
                <a:lnTo>
                  <a:pt x="12700215" y="0"/>
                </a:lnTo>
                <a:lnTo>
                  <a:pt x="12700215" y="1467911"/>
                </a:lnTo>
                <a:lnTo>
                  <a:pt x="0" y="1467911"/>
                </a:lnTo>
                <a:lnTo>
                  <a:pt x="0" y="0"/>
                </a:lnTo>
                <a:close/>
              </a:path>
            </a:pathLst>
          </a:custGeom>
          <a:blipFill rotWithShape="1">
            <a:blip r:embed="rId4">
              <a:alphaModFix/>
            </a:blip>
            <a:stretch>
              <a:fillRect b="0" l="0" r="0" t="0"/>
            </a:stretch>
          </a:blipFill>
          <a:ln>
            <a:noFill/>
          </a:ln>
        </p:spPr>
      </p:sp>
      <p:sp>
        <p:nvSpPr>
          <p:cNvPr id="358" name="Google Shape;358;g2d5ed5f0e31_2_373"/>
          <p:cNvSpPr/>
          <p:nvPr/>
        </p:nvSpPr>
        <p:spPr>
          <a:xfrm>
            <a:off x="265368" y="6242785"/>
            <a:ext cx="1530840" cy="3900614"/>
          </a:xfrm>
          <a:custGeom>
            <a:rect b="b" l="l" r="r" t="t"/>
            <a:pathLst>
              <a:path extrusionOk="0" h="3900614" w="1530840">
                <a:moveTo>
                  <a:pt x="0" y="0"/>
                </a:moveTo>
                <a:lnTo>
                  <a:pt x="1530840" y="0"/>
                </a:lnTo>
                <a:lnTo>
                  <a:pt x="1530840" y="3900614"/>
                </a:lnTo>
                <a:lnTo>
                  <a:pt x="0" y="3900614"/>
                </a:lnTo>
                <a:lnTo>
                  <a:pt x="0" y="0"/>
                </a:lnTo>
                <a:close/>
              </a:path>
            </a:pathLst>
          </a:custGeom>
          <a:blipFill rotWithShape="1">
            <a:blip r:embed="rId5">
              <a:alphaModFix/>
            </a:blip>
            <a:stretch>
              <a:fillRect b="0" l="0" r="0" t="0"/>
            </a:stretch>
          </a:blipFill>
          <a:ln>
            <a:noFill/>
          </a:ln>
        </p:spPr>
      </p:sp>
      <p:grpSp>
        <p:nvGrpSpPr>
          <p:cNvPr id="359" name="Google Shape;359;g2d5ed5f0e31_2_373"/>
          <p:cNvGrpSpPr/>
          <p:nvPr/>
        </p:nvGrpSpPr>
        <p:grpSpPr>
          <a:xfrm>
            <a:off x="2135463" y="3213597"/>
            <a:ext cx="9281574" cy="3029175"/>
            <a:chOff x="-3074142" y="-427433"/>
            <a:chExt cx="12990306" cy="4038900"/>
          </a:xfrm>
        </p:grpSpPr>
        <p:sp>
          <p:nvSpPr>
            <p:cNvPr id="360" name="Google Shape;360;g2d5ed5f0e31_2_373"/>
            <p:cNvSpPr txBox="1"/>
            <p:nvPr/>
          </p:nvSpPr>
          <p:spPr>
            <a:xfrm>
              <a:off x="-3074136" y="-427433"/>
              <a:ext cx="12990300" cy="4038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200"/>
                <a:buFont typeface="Arial"/>
                <a:buNone/>
              </a:pPr>
              <a:r>
                <a:rPr b="1" lang="en-US" sz="3200">
                  <a:solidFill>
                    <a:schemeClr val="dk1"/>
                  </a:solidFill>
                  <a:latin typeface="Poppins"/>
                  <a:ea typeface="Poppins"/>
                  <a:cs typeface="Poppins"/>
                  <a:sym typeface="Poppins"/>
                </a:rPr>
                <a:t>Frugalité et cas d’usage pour la suite</a:t>
              </a:r>
              <a:endParaRPr b="1" sz="3200">
                <a:solidFill>
                  <a:schemeClr val="dk1"/>
                </a:solidFill>
                <a:latin typeface="Poppins"/>
                <a:ea typeface="Poppins"/>
                <a:cs typeface="Poppins"/>
                <a:sym typeface="Poppins"/>
              </a:endParaRPr>
            </a:p>
            <a:p>
              <a:pPr indent="0" lvl="0" marL="0" marR="0" rtl="0" algn="l">
                <a:lnSpc>
                  <a:spcPct val="140000"/>
                </a:lnSpc>
                <a:spcBef>
                  <a:spcPts val="0"/>
                </a:spcBef>
                <a:spcAft>
                  <a:spcPts val="0"/>
                </a:spcAft>
                <a:buClr>
                  <a:srgbClr val="000000"/>
                </a:buClr>
                <a:buSzPts val="3200"/>
                <a:buFont typeface="Arial"/>
                <a:buNone/>
              </a:pPr>
              <a:r>
                <a:rPr b="1" lang="en-US" sz="4000">
                  <a:solidFill>
                    <a:schemeClr val="lt1"/>
                  </a:solidFill>
                  <a:latin typeface="Poppins"/>
                  <a:ea typeface="Poppins"/>
                  <a:cs typeface="Poppins"/>
                  <a:sym typeface="Poppins"/>
                </a:rPr>
                <a:t>Comment la frugalité des systèmes d’IA utilisés peut-elle améliorer mon projet ? </a:t>
              </a:r>
              <a:endParaRPr b="0" i="0" sz="1400" u="none" cap="none" strike="noStrike">
                <a:solidFill>
                  <a:srgbClr val="000000"/>
                </a:solidFill>
                <a:latin typeface="Poppins"/>
                <a:ea typeface="Poppins"/>
                <a:cs typeface="Poppins"/>
                <a:sym typeface="Poppins"/>
              </a:endParaRPr>
            </a:p>
          </p:txBody>
        </p:sp>
        <p:sp>
          <p:nvSpPr>
            <p:cNvPr id="361" name="Google Shape;361;g2d5ed5f0e31_2_373"/>
            <p:cNvSpPr txBox="1"/>
            <p:nvPr/>
          </p:nvSpPr>
          <p:spPr>
            <a:xfrm>
              <a:off x="-3074142" y="1271465"/>
              <a:ext cx="12990300" cy="1105800"/>
            </a:xfrm>
            <a:prstGeom prst="rect">
              <a:avLst/>
            </a:prstGeom>
            <a:noFill/>
            <a:ln>
              <a:noFill/>
            </a:ln>
          </p:spPr>
          <p:txBody>
            <a:bodyPr anchorCtr="0" anchor="t" bIns="0" lIns="0" spcFirstLastPara="1" rIns="0" wrap="square" tIns="0">
              <a:spAutoFit/>
            </a:bodyPr>
            <a:lstStyle/>
            <a:p>
              <a:pPr indent="-371157" lvl="0" marL="457200" rtl="0" algn="l">
                <a:lnSpc>
                  <a:spcPct val="140000"/>
                </a:lnSpc>
                <a:spcBef>
                  <a:spcPts val="0"/>
                </a:spcBef>
                <a:spcAft>
                  <a:spcPts val="0"/>
                </a:spcAft>
                <a:buClr>
                  <a:srgbClr val="101010"/>
                </a:buClr>
                <a:buSzPts val="2245"/>
                <a:buFont typeface="Poppins"/>
                <a:buChar char="-"/>
              </a:pPr>
              <a:r>
                <a:rPr lang="en-US" sz="2245">
                  <a:solidFill>
                    <a:srgbClr val="101010"/>
                  </a:solidFill>
                  <a:latin typeface="Poppins"/>
                  <a:ea typeface="Poppins"/>
                  <a:cs typeface="Poppins"/>
                  <a:sym typeface="Poppins"/>
                </a:rPr>
                <a:t>Qwen 2.5 d’Alibaba en local sur Apple M2</a:t>
              </a:r>
              <a:endParaRPr sz="2245">
                <a:solidFill>
                  <a:srgbClr val="101010"/>
                </a:solidFill>
                <a:latin typeface="Poppins"/>
                <a:ea typeface="Poppins"/>
                <a:cs typeface="Poppins"/>
                <a:sym typeface="Poppins"/>
              </a:endParaRPr>
            </a:p>
            <a:p>
              <a:pPr indent="-371157" lvl="0" marL="457200" marR="0" rtl="0" algn="l">
                <a:lnSpc>
                  <a:spcPct val="140000"/>
                </a:lnSpc>
                <a:spcBef>
                  <a:spcPts val="0"/>
                </a:spcBef>
                <a:spcAft>
                  <a:spcPts val="0"/>
                </a:spcAft>
                <a:buClr>
                  <a:srgbClr val="101010"/>
                </a:buClr>
                <a:buSzPts val="2245"/>
                <a:buFont typeface="Poppins"/>
                <a:buChar char="-"/>
              </a:pPr>
              <a:r>
                <a:rPr lang="en-US" sz="2245">
                  <a:solidFill>
                    <a:srgbClr val="101010"/>
                  </a:solidFill>
                  <a:latin typeface="Poppins"/>
                  <a:ea typeface="Poppins"/>
                  <a:cs typeface="Poppins"/>
                  <a:sym typeface="Poppins"/>
                </a:rPr>
                <a:t>Cette application tourne aussi en local sur un smartphone. </a:t>
              </a:r>
              <a:endParaRPr sz="2245">
                <a:solidFill>
                  <a:srgbClr val="101010"/>
                </a:solidFill>
                <a:latin typeface="Poppins"/>
                <a:ea typeface="Poppins"/>
                <a:cs typeface="Poppins"/>
                <a:sym typeface="Poppins"/>
              </a:endParaRPr>
            </a:p>
          </p:txBody>
        </p:sp>
      </p:grpSp>
      <p:sp>
        <p:nvSpPr>
          <p:cNvPr id="362" name="Google Shape;362;g2d5ed5f0e31_2_373"/>
          <p:cNvSpPr txBox="1"/>
          <p:nvPr/>
        </p:nvSpPr>
        <p:spPr>
          <a:xfrm>
            <a:off x="751750" y="1206750"/>
            <a:ext cx="15758700" cy="615600"/>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Clr>
                <a:srgbClr val="000000"/>
              </a:buClr>
              <a:buSzPts val="5966"/>
              <a:buFont typeface="Arial"/>
              <a:buNone/>
            </a:pPr>
            <a:r>
              <a:rPr b="1" lang="en-US" sz="4000">
                <a:solidFill>
                  <a:srgbClr val="FFFFFF"/>
                </a:solidFill>
                <a:latin typeface="Poppins"/>
                <a:ea typeface="Poppins"/>
                <a:cs typeface="Poppins"/>
                <a:sym typeface="Poppins"/>
              </a:rPr>
              <a:t>Et maintenant ?</a:t>
            </a:r>
            <a:endParaRPr b="0" i="0" sz="4000" u="none" cap="none" strike="noStrike">
              <a:solidFill>
                <a:srgbClr val="000000"/>
              </a:solidFill>
              <a:latin typeface="Poppins"/>
              <a:ea typeface="Poppins"/>
              <a:cs typeface="Poppins"/>
              <a:sym typeface="Poppins"/>
            </a:endParaRPr>
          </a:p>
        </p:txBody>
      </p:sp>
      <p:grpSp>
        <p:nvGrpSpPr>
          <p:cNvPr id="363" name="Google Shape;363;g2d5ed5f0e31_2_373"/>
          <p:cNvGrpSpPr/>
          <p:nvPr/>
        </p:nvGrpSpPr>
        <p:grpSpPr>
          <a:xfrm>
            <a:off x="17316161" y="630565"/>
            <a:ext cx="1943649" cy="1943649"/>
            <a:chOff x="0" y="0"/>
            <a:chExt cx="812800" cy="812800"/>
          </a:xfrm>
        </p:grpSpPr>
        <p:sp>
          <p:nvSpPr>
            <p:cNvPr id="364" name="Google Shape;364;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0">
              <a:solidFill>
                <a:srgbClr val="6FBCF5"/>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g2d5ed5f0e31_2_373"/>
          <p:cNvGrpSpPr/>
          <p:nvPr/>
        </p:nvGrpSpPr>
        <p:grpSpPr>
          <a:xfrm>
            <a:off x="16710580" y="2158272"/>
            <a:ext cx="548721" cy="548721"/>
            <a:chOff x="0" y="0"/>
            <a:chExt cx="812800" cy="812800"/>
          </a:xfrm>
        </p:grpSpPr>
        <p:sp>
          <p:nvSpPr>
            <p:cNvPr id="367" name="Google Shape;367;g2d5ed5f0e31_2_37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BC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2d5ed5f0e31_2_37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g2d5ed5f0e31_2_373"/>
          <p:cNvGrpSpPr/>
          <p:nvPr/>
        </p:nvGrpSpPr>
        <p:grpSpPr>
          <a:xfrm>
            <a:off x="7012951" y="832811"/>
            <a:ext cx="1183494" cy="1363467"/>
            <a:chOff x="0" y="-47625"/>
            <a:chExt cx="311700" cy="359100"/>
          </a:xfrm>
        </p:grpSpPr>
        <p:sp>
          <p:nvSpPr>
            <p:cNvPr id="370" name="Google Shape;370;g2d5ed5f0e31_2_373"/>
            <p:cNvSpPr/>
            <p:nvPr/>
          </p:nvSpPr>
          <p:spPr>
            <a:xfrm>
              <a:off x="0" y="0"/>
              <a:ext cx="311685" cy="311326"/>
            </a:xfrm>
            <a:custGeom>
              <a:rect b="b" l="l" r="r" t="t"/>
              <a:pathLst>
                <a:path extrusionOk="0" h="311326" w="311685">
                  <a:moveTo>
                    <a:pt x="155663" y="0"/>
                  </a:moveTo>
                  <a:lnTo>
                    <a:pt x="156023" y="0"/>
                  </a:lnTo>
                  <a:cubicBezTo>
                    <a:pt x="241993" y="0"/>
                    <a:pt x="311685" y="69693"/>
                    <a:pt x="311685" y="155663"/>
                  </a:cubicBezTo>
                  <a:lnTo>
                    <a:pt x="311685" y="155663"/>
                  </a:lnTo>
                  <a:cubicBezTo>
                    <a:pt x="311685" y="196947"/>
                    <a:pt x="295285" y="236541"/>
                    <a:pt x="266093" y="265733"/>
                  </a:cubicBezTo>
                  <a:cubicBezTo>
                    <a:pt x="236900" y="294925"/>
                    <a:pt x="197307" y="311326"/>
                    <a:pt x="156023" y="311326"/>
                  </a:cubicBezTo>
                  <a:lnTo>
                    <a:pt x="155663" y="311326"/>
                  </a:lnTo>
                  <a:cubicBezTo>
                    <a:pt x="69693" y="311326"/>
                    <a:pt x="0" y="241633"/>
                    <a:pt x="0" y="155663"/>
                  </a:cubicBezTo>
                  <a:lnTo>
                    <a:pt x="0" y="155663"/>
                  </a:lnTo>
                  <a:cubicBezTo>
                    <a:pt x="0" y="69693"/>
                    <a:pt x="69693" y="0"/>
                    <a:pt x="155663" y="0"/>
                  </a:cubicBezTo>
                  <a:close/>
                </a:path>
              </a:pathLst>
            </a:custGeom>
            <a:solidFill>
              <a:srgbClr val="E72F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2d5ed5f0e31_2_373"/>
            <p:cNvSpPr txBox="1"/>
            <p:nvPr/>
          </p:nvSpPr>
          <p:spPr>
            <a:xfrm>
              <a:off x="0" y="-47625"/>
              <a:ext cx="311700" cy="359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